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388" r:id="rId2"/>
    <p:sldId id="617" r:id="rId3"/>
    <p:sldId id="618" r:id="rId4"/>
    <p:sldId id="624" r:id="rId5"/>
    <p:sldId id="625" r:id="rId6"/>
    <p:sldId id="620" r:id="rId7"/>
    <p:sldId id="628" r:id="rId8"/>
    <p:sldId id="630" r:id="rId9"/>
    <p:sldId id="629" r:id="rId10"/>
    <p:sldId id="621" r:id="rId11"/>
    <p:sldId id="619" r:id="rId12"/>
    <p:sldId id="626" r:id="rId13"/>
    <p:sldId id="622" r:id="rId14"/>
    <p:sldId id="623" r:id="rId15"/>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66FF33"/>
    <a:srgbClr val="A5A5A5"/>
    <a:srgbClr val="C9FFF1"/>
    <a:srgbClr val="FF6600"/>
    <a:srgbClr val="FFFFB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83" autoAdjust="0"/>
    <p:restoredTop sz="99139" autoAdjust="0"/>
  </p:normalViewPr>
  <p:slideViewPr>
    <p:cSldViewPr>
      <p:cViewPr varScale="1">
        <p:scale>
          <a:sx n="44" d="100"/>
          <a:sy n="44" d="100"/>
        </p:scale>
        <p:origin x="-5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71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2125" cy="463550"/>
          </a:xfrm>
          <a:prstGeom prst="rect">
            <a:avLst/>
          </a:prstGeom>
          <a:noFill/>
          <a:ln w="9525">
            <a:noFill/>
            <a:miter lim="800000"/>
            <a:headEnd/>
            <a:tailEnd/>
          </a:ln>
        </p:spPr>
        <p:txBody>
          <a:bodyPr vert="horz" wrap="square" lIns="93029" tIns="46514" rIns="93029" bIns="46514" numCol="1" anchor="t" anchorCtr="0" compatLnSpc="1">
            <a:prstTxWarp prst="textNoShape">
              <a:avLst/>
            </a:prstTxWarp>
          </a:bodyPr>
          <a:lstStyle>
            <a:lvl1pPr defTabSz="920750">
              <a:defRPr sz="1200">
                <a:latin typeface="Calibri" pitchFamily="34" charset="0"/>
              </a:defRPr>
            </a:lvl1pPr>
          </a:lstStyle>
          <a:p>
            <a:pPr>
              <a:defRPr/>
            </a:pPr>
            <a:endParaRPr lang="en-US"/>
          </a:p>
        </p:txBody>
      </p:sp>
      <p:sp>
        <p:nvSpPr>
          <p:cNvPr id="3" name="Date Placeholder 2"/>
          <p:cNvSpPr>
            <a:spLocks noGrp="1"/>
          </p:cNvSpPr>
          <p:nvPr>
            <p:ph type="dt" sz="quarter" idx="1"/>
          </p:nvPr>
        </p:nvSpPr>
        <p:spPr bwMode="auto">
          <a:xfrm>
            <a:off x="3963988" y="0"/>
            <a:ext cx="3032125" cy="463550"/>
          </a:xfrm>
          <a:prstGeom prst="rect">
            <a:avLst/>
          </a:prstGeom>
          <a:noFill/>
          <a:ln w="9525">
            <a:noFill/>
            <a:miter lim="800000"/>
            <a:headEnd/>
            <a:tailEnd/>
          </a:ln>
        </p:spPr>
        <p:txBody>
          <a:bodyPr vert="horz" wrap="square" lIns="93029" tIns="46514" rIns="93029" bIns="46514" numCol="1" anchor="t" anchorCtr="0" compatLnSpc="1">
            <a:prstTxWarp prst="textNoShape">
              <a:avLst/>
            </a:prstTxWarp>
          </a:bodyPr>
          <a:lstStyle>
            <a:lvl1pPr algn="r" defTabSz="920750">
              <a:defRPr sz="1200">
                <a:latin typeface="Calibri" pitchFamily="34" charset="0"/>
              </a:defRPr>
            </a:lvl1pPr>
          </a:lstStyle>
          <a:p>
            <a:pPr>
              <a:defRPr/>
            </a:pPr>
            <a:fld id="{4596F931-37EB-476F-A6FF-7FECDE598A5B}" type="datetimeFigureOut">
              <a:rPr lang="en-US"/>
              <a:pPr>
                <a:defRPr/>
              </a:pPr>
              <a:t>6/22/2011</a:t>
            </a:fld>
            <a:endParaRPr lang="en-US"/>
          </a:p>
        </p:txBody>
      </p:sp>
      <p:sp>
        <p:nvSpPr>
          <p:cNvPr id="4" name="Footer Placeholder 3"/>
          <p:cNvSpPr>
            <a:spLocks noGrp="1"/>
          </p:cNvSpPr>
          <p:nvPr>
            <p:ph type="ftr" sz="quarter" idx="2"/>
          </p:nvPr>
        </p:nvSpPr>
        <p:spPr bwMode="auto">
          <a:xfrm>
            <a:off x="0" y="8818563"/>
            <a:ext cx="3032125" cy="463550"/>
          </a:xfrm>
          <a:prstGeom prst="rect">
            <a:avLst/>
          </a:prstGeom>
          <a:noFill/>
          <a:ln w="9525">
            <a:noFill/>
            <a:miter lim="800000"/>
            <a:headEnd/>
            <a:tailEnd/>
          </a:ln>
        </p:spPr>
        <p:txBody>
          <a:bodyPr vert="horz" wrap="square" lIns="93029" tIns="46514" rIns="93029" bIns="46514" numCol="1" anchor="b" anchorCtr="0" compatLnSpc="1">
            <a:prstTxWarp prst="textNoShape">
              <a:avLst/>
            </a:prstTxWarp>
          </a:bodyPr>
          <a:lstStyle>
            <a:lvl1pPr defTabSz="920750">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bwMode="auto">
          <a:xfrm>
            <a:off x="3963988" y="8818563"/>
            <a:ext cx="3032125" cy="463550"/>
          </a:xfrm>
          <a:prstGeom prst="rect">
            <a:avLst/>
          </a:prstGeom>
          <a:noFill/>
          <a:ln w="9525">
            <a:noFill/>
            <a:miter lim="800000"/>
            <a:headEnd/>
            <a:tailEnd/>
          </a:ln>
        </p:spPr>
        <p:txBody>
          <a:bodyPr vert="horz" wrap="square" lIns="93029" tIns="46514" rIns="93029" bIns="46514" numCol="1" anchor="b" anchorCtr="0" compatLnSpc="1">
            <a:prstTxWarp prst="textNoShape">
              <a:avLst/>
            </a:prstTxWarp>
          </a:bodyPr>
          <a:lstStyle>
            <a:lvl1pPr algn="r" defTabSz="920750">
              <a:defRPr sz="1200">
                <a:latin typeface="Calibri" pitchFamily="34" charset="0"/>
              </a:defRPr>
            </a:lvl1pPr>
          </a:lstStyle>
          <a:p>
            <a:pPr>
              <a:defRPr/>
            </a:pPr>
            <a:fld id="{9653BF74-A355-4070-88A8-4285AAEDE3F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2125" cy="463550"/>
          </a:xfrm>
          <a:prstGeom prst="rect">
            <a:avLst/>
          </a:prstGeom>
          <a:noFill/>
          <a:ln w="9525">
            <a:noFill/>
            <a:miter lim="800000"/>
            <a:headEnd/>
            <a:tailEnd/>
          </a:ln>
        </p:spPr>
        <p:txBody>
          <a:bodyPr vert="horz" wrap="square" lIns="93029" tIns="46514" rIns="93029" bIns="46514" numCol="1" anchor="t" anchorCtr="0" compatLnSpc="1">
            <a:prstTxWarp prst="textNoShape">
              <a:avLst/>
            </a:prstTxWarp>
          </a:bodyPr>
          <a:lstStyle>
            <a:lvl1pPr defTabSz="920750">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963988" y="0"/>
            <a:ext cx="3032125" cy="463550"/>
          </a:xfrm>
          <a:prstGeom prst="rect">
            <a:avLst/>
          </a:prstGeom>
          <a:noFill/>
          <a:ln w="9525">
            <a:noFill/>
            <a:miter lim="800000"/>
            <a:headEnd/>
            <a:tailEnd/>
          </a:ln>
        </p:spPr>
        <p:txBody>
          <a:bodyPr vert="horz" wrap="square" lIns="93029" tIns="46514" rIns="93029" bIns="46514" numCol="1" anchor="t" anchorCtr="0" compatLnSpc="1">
            <a:prstTxWarp prst="textNoShape">
              <a:avLst/>
            </a:prstTxWarp>
          </a:bodyPr>
          <a:lstStyle>
            <a:lvl1pPr algn="r" defTabSz="920750">
              <a:defRPr sz="1200">
                <a:latin typeface="Calibri" pitchFamily="34" charset="0"/>
              </a:defRPr>
            </a:lvl1pPr>
          </a:lstStyle>
          <a:p>
            <a:pPr>
              <a:defRPr/>
            </a:pPr>
            <a:fld id="{A5BA21C4-BD34-447E-A928-CF99B5653FE9}" type="datetimeFigureOut">
              <a:rPr lang="en-US"/>
              <a:pPr>
                <a:defRPr/>
              </a:pPr>
              <a:t>6/22/2011</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bwMode="auto">
          <a:xfrm>
            <a:off x="700088" y="4410075"/>
            <a:ext cx="5597525" cy="4176713"/>
          </a:xfrm>
          <a:prstGeom prst="rect">
            <a:avLst/>
          </a:prstGeom>
          <a:noFill/>
          <a:ln w="9525">
            <a:noFill/>
            <a:miter lim="800000"/>
            <a:headEnd/>
            <a:tailEnd/>
          </a:ln>
        </p:spPr>
        <p:txBody>
          <a:bodyPr vert="horz" wrap="square" lIns="93029" tIns="46514" rIns="93029" bIns="465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18563"/>
            <a:ext cx="3032125" cy="463550"/>
          </a:xfrm>
          <a:prstGeom prst="rect">
            <a:avLst/>
          </a:prstGeom>
          <a:noFill/>
          <a:ln w="9525">
            <a:noFill/>
            <a:miter lim="800000"/>
            <a:headEnd/>
            <a:tailEnd/>
          </a:ln>
        </p:spPr>
        <p:txBody>
          <a:bodyPr vert="horz" wrap="square" lIns="93029" tIns="46514" rIns="93029" bIns="46514" numCol="1" anchor="b" anchorCtr="0" compatLnSpc="1">
            <a:prstTxWarp prst="textNoShape">
              <a:avLst/>
            </a:prstTxWarp>
          </a:bodyPr>
          <a:lstStyle>
            <a:lvl1pPr defTabSz="920750">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963988" y="8818563"/>
            <a:ext cx="3032125" cy="463550"/>
          </a:xfrm>
          <a:prstGeom prst="rect">
            <a:avLst/>
          </a:prstGeom>
          <a:noFill/>
          <a:ln w="9525">
            <a:noFill/>
            <a:miter lim="800000"/>
            <a:headEnd/>
            <a:tailEnd/>
          </a:ln>
        </p:spPr>
        <p:txBody>
          <a:bodyPr vert="horz" wrap="square" lIns="93029" tIns="46514" rIns="93029" bIns="46514" numCol="1" anchor="b" anchorCtr="0" compatLnSpc="1">
            <a:prstTxWarp prst="textNoShape">
              <a:avLst/>
            </a:prstTxWarp>
          </a:bodyPr>
          <a:lstStyle>
            <a:lvl1pPr algn="r" defTabSz="920750">
              <a:defRPr sz="1200">
                <a:latin typeface="Calibri" pitchFamily="34" charset="0"/>
              </a:defRPr>
            </a:lvl1pPr>
          </a:lstStyle>
          <a:p>
            <a:pPr>
              <a:defRPr/>
            </a:pPr>
            <a:fld id="{F813E9F2-393D-4CC3-A177-3E83279C5C9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ttp://ecs.dartmouth.edu/graphid/downloads/2007-09-03-logo-horizontal.jpg"/>
          <p:cNvPicPr>
            <a:picLocks noChangeAspect="1" noChangeArrowheads="1"/>
          </p:cNvPicPr>
          <p:nvPr userDrawn="1"/>
        </p:nvPicPr>
        <p:blipFill>
          <a:blip r:embed="rId2" cstate="print"/>
          <a:srcRect/>
          <a:stretch>
            <a:fillRect/>
          </a:stretch>
        </p:blipFill>
        <p:spPr bwMode="auto">
          <a:xfrm>
            <a:off x="6858000" y="6248400"/>
            <a:ext cx="2133600" cy="4524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CBF520-64E7-4CDB-91FD-192C08AB5C6F}" type="datetimeFigureOut">
              <a:rPr lang="en-US"/>
              <a:pPr>
                <a:defRPr/>
              </a:pPr>
              <a:t>6/22/2011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54E4EB-8EA0-4DFF-BEBE-E48580C3A1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EB76AE-A717-4458-87F6-D4657D2EF1ED}" type="datetimeFigureOut">
              <a:rPr lang="en-US"/>
              <a:pPr>
                <a:defRPr/>
              </a:pPr>
              <a:t>6/22/2011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EE9683-9D6B-498E-BD2F-C7CC57D3BE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911C8D-E3D4-4EE2-8F1C-0FC4B104FD2F}" type="datetimeFigureOut">
              <a:rPr lang="en-US"/>
              <a:pPr>
                <a:defRPr/>
              </a:pPr>
              <a:t>6/22/2011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79CC72-1D77-4983-8647-D4826D2DEB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46D0F6-8AB0-4D03-BB89-C8E018A2CA6D}" type="datetimeFigureOut">
              <a:rPr lang="en-US" smtClean="0"/>
              <a:pPr/>
              <a:t>6/22/2011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792BE-87D9-4485-A821-8F0B3779BB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777E6D7-B5DD-47B9-8646-B1257CAD5930}" type="datetimeFigureOut">
              <a:rPr lang="en-US"/>
              <a:pPr>
                <a:defRPr/>
              </a:pPr>
              <a:t>6/22/2011</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BD6FADC-673A-40E5-9363-46CEA1C52B53}" type="slidenum">
              <a:rPr lang="en-US"/>
              <a:pPr>
                <a:defRPr/>
              </a:pPr>
              <a:t>‹#›</a:t>
            </a:fld>
            <a:endParaRPr lang="en-US"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910289-1B87-428B-BB54-7CABAAE086E8}" type="datetimeFigureOut">
              <a:rPr lang="en-US"/>
              <a:pPr>
                <a:defRPr/>
              </a:pPr>
              <a:t>6/22/2011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865F24-3F59-41A9-A3A1-DD9D3C1BCE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FBBDBF2-6D05-42BE-A115-D0C516814CC2}" type="datetimeFigureOut">
              <a:rPr lang="en-US"/>
              <a:pPr>
                <a:defRPr/>
              </a:pPr>
              <a:t>6/22/2011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CC46951-8468-4511-AF23-195EC07456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F9D26040-4E6B-4846-8A79-D7B0F9E7331C}" type="datetimeFigureOut">
              <a:rPr lang="en-US"/>
              <a:pPr>
                <a:defRPr/>
              </a:pPr>
              <a:t>6/22/2011</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6C4814AE-418D-4C63-BE50-91142B671823}"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75A19F08-8951-4E76-BC40-BF24D22F1BE4}" type="datetimeFigureOut">
              <a:rPr lang="en-US"/>
              <a:pPr>
                <a:defRPr/>
              </a:pPr>
              <a:t>6/22/2011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0EF279A-389D-43ED-B7AD-87534C5271A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B908733-04FA-4DBE-8BC6-ABE01D72DDD7}" type="datetimeFigureOut">
              <a:rPr lang="en-US"/>
              <a:pPr>
                <a:defRPr/>
              </a:pPr>
              <a:t>6/22/2011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AEA7F6F-B2D5-4035-8ED7-F33666F686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94E79C01-8876-4994-99CC-44A2EDEA28D7}" type="datetimeFigureOut">
              <a:rPr lang="en-US"/>
              <a:pPr>
                <a:defRPr/>
              </a:pPr>
              <a:t>6/22/2011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CFB0E1D-2739-4A01-87F3-F0EA71AEE0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72AF93C-509D-4785-9C6E-B0A0776FF794}" type="datetimeFigureOut">
              <a:rPr lang="en-US"/>
              <a:pPr>
                <a:defRPr/>
              </a:pPr>
              <a:t>6/22/2011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5356A4A-5632-40DF-9F8D-B64C60575D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55"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56"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9D253648-F0BF-4E5E-B63C-AB48F9216891}" type="datetimeFigureOut">
              <a:rPr lang="en-US"/>
              <a:pPr>
                <a:defRPr/>
              </a:pPr>
              <a:t>6/22/2011</a:t>
            </a:fld>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D7123CCF-43C8-4B7F-9519-AE37536510E8}" type="slidenum">
              <a:rPr lang="en-US"/>
              <a:pPr>
                <a:defRPr/>
              </a:pPr>
              <a:t>‹#›</a:t>
            </a:fld>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19" r:id="rId1"/>
    <p:sldLayoutId id="2147483818"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112" charset="0"/>
        </a:defRPr>
      </a:lvl2pPr>
      <a:lvl3pPr algn="l" rtl="0" eaLnBrk="0" fontAlgn="base" hangingPunct="0">
        <a:spcBef>
          <a:spcPct val="0"/>
        </a:spcBef>
        <a:spcAft>
          <a:spcPct val="0"/>
        </a:spcAft>
        <a:defRPr sz="4000">
          <a:solidFill>
            <a:schemeClr val="tx2"/>
          </a:solidFill>
          <a:latin typeface="Trebuchet MS" pitchFamily="-112" charset="0"/>
        </a:defRPr>
      </a:lvl3pPr>
      <a:lvl4pPr algn="l" rtl="0" eaLnBrk="0" fontAlgn="base" hangingPunct="0">
        <a:spcBef>
          <a:spcPct val="0"/>
        </a:spcBef>
        <a:spcAft>
          <a:spcPct val="0"/>
        </a:spcAft>
        <a:defRPr sz="4000">
          <a:solidFill>
            <a:schemeClr val="tx2"/>
          </a:solidFill>
          <a:latin typeface="Trebuchet MS" pitchFamily="-112" charset="0"/>
        </a:defRPr>
      </a:lvl4pPr>
      <a:lvl5pPr algn="l" rtl="0" eaLnBrk="0" fontAlgn="base" hangingPunct="0">
        <a:spcBef>
          <a:spcPct val="0"/>
        </a:spcBef>
        <a:spcAft>
          <a:spcPct val="0"/>
        </a:spcAft>
        <a:defRPr sz="4000">
          <a:solidFill>
            <a:schemeClr val="tx2"/>
          </a:solidFill>
          <a:latin typeface="Trebuchet MS" pitchFamily="-112" charset="0"/>
        </a:defRPr>
      </a:lvl5pPr>
      <a:lvl6pPr marL="457200" algn="l" rtl="0" fontAlgn="base">
        <a:spcBef>
          <a:spcPct val="0"/>
        </a:spcBef>
        <a:spcAft>
          <a:spcPct val="0"/>
        </a:spcAft>
        <a:defRPr sz="4000">
          <a:solidFill>
            <a:schemeClr val="tx2"/>
          </a:solidFill>
          <a:latin typeface="Trebuchet MS" pitchFamily="-112" charset="0"/>
        </a:defRPr>
      </a:lvl6pPr>
      <a:lvl7pPr marL="914400" algn="l" rtl="0" fontAlgn="base">
        <a:spcBef>
          <a:spcPct val="0"/>
        </a:spcBef>
        <a:spcAft>
          <a:spcPct val="0"/>
        </a:spcAft>
        <a:defRPr sz="4000">
          <a:solidFill>
            <a:schemeClr val="tx2"/>
          </a:solidFill>
          <a:latin typeface="Trebuchet MS" pitchFamily="-112" charset="0"/>
        </a:defRPr>
      </a:lvl7pPr>
      <a:lvl8pPr marL="1371600" algn="l" rtl="0" fontAlgn="base">
        <a:spcBef>
          <a:spcPct val="0"/>
        </a:spcBef>
        <a:spcAft>
          <a:spcPct val="0"/>
        </a:spcAft>
        <a:defRPr sz="4000">
          <a:solidFill>
            <a:schemeClr val="tx2"/>
          </a:solidFill>
          <a:latin typeface="Trebuchet MS" pitchFamily="-112" charset="0"/>
        </a:defRPr>
      </a:lvl8pPr>
      <a:lvl9pPr marL="1828800" algn="l" rtl="0" fontAlgn="base">
        <a:spcBef>
          <a:spcPct val="0"/>
        </a:spcBef>
        <a:spcAft>
          <a:spcPct val="0"/>
        </a:spcAft>
        <a:defRPr sz="4000">
          <a:solidFill>
            <a:schemeClr val="tx2"/>
          </a:solidFill>
          <a:latin typeface="Trebuchet MS" pitchFamily="-112"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n.skinner@dartmouth.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p:cNvSpPr>
          <p:nvPr>
            <p:ph type="ctrTitle" idx="4294967295"/>
          </p:nvPr>
        </p:nvSpPr>
        <p:spPr>
          <a:xfrm>
            <a:off x="685800" y="1219200"/>
            <a:ext cx="7772400" cy="1470025"/>
          </a:xfrm>
        </p:spPr>
        <p:txBody>
          <a:bodyPr/>
          <a:lstStyle/>
          <a:p>
            <a:pPr algn="ctr">
              <a:defRPr/>
            </a:pPr>
            <a:r>
              <a:rPr lang="en-US" sz="3600" dirty="0" smtClean="0">
                <a:solidFill>
                  <a:schemeClr val="accent2"/>
                </a:solidFill>
              </a:rPr>
              <a:t>Health Economics and the National Institute on Aging</a:t>
            </a:r>
            <a:endParaRPr lang="en-US" dirty="0" smtClean="0">
              <a:solidFill>
                <a:schemeClr val="accent2"/>
              </a:solidFill>
            </a:endParaRPr>
          </a:p>
        </p:txBody>
      </p:sp>
      <p:sp>
        <p:nvSpPr>
          <p:cNvPr id="21507" name="Rectangle 3"/>
          <p:cNvSpPr>
            <a:spLocks noGrp="1"/>
          </p:cNvSpPr>
          <p:nvPr>
            <p:ph type="subTitle" idx="4294967295"/>
          </p:nvPr>
        </p:nvSpPr>
        <p:spPr>
          <a:xfrm>
            <a:off x="1371600" y="2819400"/>
            <a:ext cx="6477000" cy="2362200"/>
          </a:xfrm>
        </p:spPr>
        <p:txBody>
          <a:bodyPr/>
          <a:lstStyle/>
          <a:p>
            <a:pPr marL="109538" indent="0" algn="ctr">
              <a:lnSpc>
                <a:spcPct val="80000"/>
              </a:lnSpc>
              <a:buFont typeface="Georgia" pitchFamily="18" charset="0"/>
              <a:buNone/>
            </a:pPr>
            <a:endParaRPr lang="en-US" sz="2400" dirty="0" smtClean="0"/>
          </a:p>
          <a:p>
            <a:pPr marL="109538" indent="0" algn="ctr">
              <a:lnSpc>
                <a:spcPct val="80000"/>
              </a:lnSpc>
              <a:buFont typeface="Georgia" pitchFamily="18" charset="0"/>
              <a:buNone/>
            </a:pPr>
            <a:endParaRPr lang="en-US" sz="1800" dirty="0" smtClean="0"/>
          </a:p>
          <a:p>
            <a:pPr marL="109538" indent="0" algn="ctr">
              <a:lnSpc>
                <a:spcPct val="80000"/>
              </a:lnSpc>
              <a:buFont typeface="Georgia" pitchFamily="18" charset="0"/>
              <a:buNone/>
            </a:pPr>
            <a:r>
              <a:rPr lang="en-US" sz="2400" dirty="0" smtClean="0"/>
              <a:t>Jonathan Skinner</a:t>
            </a:r>
          </a:p>
          <a:p>
            <a:pPr marL="109538" indent="0" algn="ctr">
              <a:lnSpc>
                <a:spcPct val="80000"/>
              </a:lnSpc>
              <a:buFont typeface="Georgia" pitchFamily="18" charset="0"/>
              <a:buNone/>
            </a:pPr>
            <a:r>
              <a:rPr lang="en-US" sz="1800" dirty="0" smtClean="0"/>
              <a:t>Department of Economics, Dartmouth College</a:t>
            </a:r>
          </a:p>
          <a:p>
            <a:pPr marL="109538" indent="0" algn="ctr">
              <a:lnSpc>
                <a:spcPct val="80000"/>
              </a:lnSpc>
              <a:buFont typeface="Georgia" pitchFamily="18" charset="0"/>
              <a:buNone/>
            </a:pPr>
            <a:r>
              <a:rPr lang="en-US" sz="1800" dirty="0" smtClean="0"/>
              <a:t>The Dartmouth Institute for Health Policy &amp; Clinical Practice</a:t>
            </a:r>
          </a:p>
          <a:p>
            <a:pPr marL="109538" indent="0" algn="ctr">
              <a:lnSpc>
                <a:spcPct val="80000"/>
              </a:lnSpc>
              <a:buFont typeface="Georgia" pitchFamily="18" charset="0"/>
              <a:buNone/>
            </a:pPr>
            <a:r>
              <a:rPr lang="en-US" sz="1800" dirty="0" smtClean="0">
                <a:hlinkClick r:id="rId2"/>
              </a:rPr>
              <a:t>jon.skinner@dartmouth.edu</a:t>
            </a:r>
            <a:endParaRPr lang="en-US" sz="1800" dirty="0" smtClean="0"/>
          </a:p>
          <a:p>
            <a:pPr marL="109538" indent="0" algn="ctr">
              <a:lnSpc>
                <a:spcPct val="80000"/>
              </a:lnSpc>
              <a:buFont typeface="Georgia" pitchFamily="18" charset="0"/>
              <a:buNone/>
            </a:pPr>
            <a:endParaRPr lang="en-US" sz="1800" dirty="0" smtClean="0"/>
          </a:p>
          <a:p>
            <a:pPr marL="109538" indent="0" algn="ctr">
              <a:lnSpc>
                <a:spcPct val="80000"/>
              </a:lnSpc>
              <a:buFont typeface="Georgia" pitchFamily="18" charset="0"/>
              <a:buNone/>
            </a:pPr>
            <a:endParaRPr lang="en-US" sz="1800" dirty="0" smtClean="0"/>
          </a:p>
          <a:p>
            <a:pPr marL="109538" indent="0" algn="ctr">
              <a:lnSpc>
                <a:spcPct val="80000"/>
              </a:lnSpc>
              <a:buFont typeface="Georgia" pitchFamily="18" charset="0"/>
              <a:buNone/>
            </a:pPr>
            <a:endParaRPr lang="en-US" sz="1800" dirty="0" smtClean="0"/>
          </a:p>
          <a:p>
            <a:pPr marL="109538" indent="0" algn="ctr">
              <a:lnSpc>
                <a:spcPct val="80000"/>
              </a:lnSpc>
              <a:buFont typeface="Georgia" pitchFamily="18" charset="0"/>
              <a:buNone/>
            </a:pPr>
            <a:endParaRPr lang="en-US" sz="1800" dirty="0" smtClean="0"/>
          </a:p>
          <a:p>
            <a:pPr marL="109538" indent="0" algn="ctr">
              <a:lnSpc>
                <a:spcPct val="80000"/>
              </a:lnSpc>
              <a:buFont typeface="Georgia" pitchFamily="18" charset="0"/>
              <a:buNone/>
            </a:pPr>
            <a:endParaRPr lang="en-US" sz="1800" dirty="0" smtClean="0">
              <a:solidFill>
                <a:srgbClr val="0000FF"/>
              </a:solidFill>
            </a:endParaRPr>
          </a:p>
        </p:txBody>
      </p:sp>
      <p:sp>
        <p:nvSpPr>
          <p:cNvPr id="21508" name="Text Box 4"/>
          <p:cNvSpPr txBox="1">
            <a:spLocks noChangeArrowheads="1"/>
          </p:cNvSpPr>
          <p:nvPr/>
        </p:nvSpPr>
        <p:spPr bwMode="auto">
          <a:xfrm>
            <a:off x="3690895" y="5410200"/>
            <a:ext cx="1565365" cy="369332"/>
          </a:xfrm>
          <a:prstGeom prst="rect">
            <a:avLst/>
          </a:prstGeom>
          <a:noFill/>
          <a:ln w="9525">
            <a:noFill/>
            <a:miter lim="800000"/>
            <a:headEnd/>
            <a:tailEnd/>
          </a:ln>
        </p:spPr>
        <p:txBody>
          <a:bodyPr wrap="none">
            <a:spAutoFit/>
          </a:bodyPr>
          <a:lstStyle/>
          <a:p>
            <a:pPr algn="ctr"/>
            <a:r>
              <a:rPr lang="en-US" dirty="0" smtClean="0">
                <a:solidFill>
                  <a:schemeClr val="hlink"/>
                </a:solidFill>
              </a:rPr>
              <a:t>May 18,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sz="3200" i="1" dirty="0" smtClean="0">
                <a:solidFill>
                  <a:schemeClr val="accent2"/>
                </a:solidFill>
              </a:rPr>
              <a:t>3. Creating economies-of-scale in scientific innovation</a:t>
            </a:r>
          </a:p>
        </p:txBody>
      </p:sp>
      <p:sp>
        <p:nvSpPr>
          <p:cNvPr id="3" name="Content Placeholder 2"/>
          <p:cNvSpPr>
            <a:spLocks noGrp="1"/>
          </p:cNvSpPr>
          <p:nvPr>
            <p:ph idx="1"/>
          </p:nvPr>
        </p:nvSpPr>
        <p:spPr/>
        <p:txBody>
          <a:bodyPr/>
          <a:lstStyle/>
          <a:p>
            <a:pPr lvl="3"/>
            <a:r>
              <a:rPr lang="en-US" sz="2400" dirty="0" smtClean="0"/>
              <a:t>Spreading econometric methods for observational data to the clinical literature (e.g., </a:t>
            </a:r>
            <a:r>
              <a:rPr lang="en-US" sz="2400" dirty="0" err="1" smtClean="0"/>
              <a:t>Malenka</a:t>
            </a:r>
            <a:r>
              <a:rPr lang="en-US" sz="2400" dirty="0" smtClean="0"/>
              <a:t> et al., JAMA, 2008; Xian et al., JAMA, 2011)</a:t>
            </a:r>
          </a:p>
          <a:p>
            <a:pPr lvl="3"/>
            <a:endParaRPr lang="en-US" sz="2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8" name="Picture 4"/>
          <p:cNvPicPr>
            <a:picLocks noChangeAspect="1" noChangeArrowheads="1"/>
          </p:cNvPicPr>
          <p:nvPr/>
        </p:nvPicPr>
        <p:blipFill>
          <a:blip r:embed="rId2" cstate="print"/>
          <a:srcRect/>
          <a:stretch>
            <a:fillRect/>
          </a:stretch>
        </p:blipFill>
        <p:spPr bwMode="auto">
          <a:xfrm>
            <a:off x="2795587" y="1219200"/>
            <a:ext cx="6348413" cy="2594040"/>
          </a:xfrm>
          <a:prstGeom prst="rect">
            <a:avLst/>
          </a:prstGeom>
          <a:noFill/>
          <a:ln w="9525">
            <a:noFill/>
            <a:miter lim="800000"/>
            <a:headEnd/>
            <a:tailEnd/>
          </a:ln>
          <a:effectLst/>
        </p:spPr>
      </p:pic>
      <p:sp>
        <p:nvSpPr>
          <p:cNvPr id="2" name="Title 1"/>
          <p:cNvSpPr>
            <a:spLocks noGrp="1"/>
          </p:cNvSpPr>
          <p:nvPr>
            <p:ph type="title"/>
          </p:nvPr>
        </p:nvSpPr>
        <p:spPr>
          <a:xfrm>
            <a:off x="-304800" y="533400"/>
            <a:ext cx="9448800" cy="838200"/>
          </a:xfrm>
        </p:spPr>
        <p:txBody>
          <a:bodyPr/>
          <a:lstStyle/>
          <a:p>
            <a:pPr algn="ctr"/>
            <a:r>
              <a:rPr lang="en-US" sz="3200" dirty="0" smtClean="0">
                <a:solidFill>
                  <a:schemeClr val="accent2"/>
                </a:solidFill>
              </a:rPr>
              <a:t>Discontinuity design &amp; instrumental variables</a:t>
            </a:r>
            <a:endParaRPr lang="en-US" sz="3200" dirty="0">
              <a:solidFill>
                <a:schemeClr val="accent2"/>
              </a:solidFill>
            </a:endParaRPr>
          </a:p>
        </p:txBody>
      </p:sp>
      <p:pic>
        <p:nvPicPr>
          <p:cNvPr id="169987" name="Picture 3"/>
          <p:cNvPicPr>
            <a:picLocks noChangeAspect="1" noChangeArrowheads="1"/>
          </p:cNvPicPr>
          <p:nvPr/>
        </p:nvPicPr>
        <p:blipFill>
          <a:blip r:embed="rId3" cstate="print"/>
          <a:srcRect b="17419"/>
          <a:stretch>
            <a:fillRect/>
          </a:stretch>
        </p:blipFill>
        <p:spPr bwMode="auto">
          <a:xfrm>
            <a:off x="0" y="4191000"/>
            <a:ext cx="6280657" cy="2438400"/>
          </a:xfrm>
          <a:prstGeom prst="rect">
            <a:avLst/>
          </a:prstGeom>
          <a:noFill/>
          <a:ln w="9525">
            <a:noFill/>
            <a:miter lim="800000"/>
            <a:headEnd/>
            <a:tailEnd/>
          </a:ln>
          <a:effectLst/>
        </p:spPr>
      </p:pic>
      <p:pic>
        <p:nvPicPr>
          <p:cNvPr id="169989" name="Picture 5"/>
          <p:cNvPicPr>
            <a:picLocks noChangeAspect="1" noChangeArrowheads="1"/>
          </p:cNvPicPr>
          <p:nvPr/>
        </p:nvPicPr>
        <p:blipFill>
          <a:blip r:embed="rId4" cstate="print"/>
          <a:srcRect/>
          <a:stretch>
            <a:fillRect/>
          </a:stretch>
        </p:blipFill>
        <p:spPr bwMode="auto">
          <a:xfrm>
            <a:off x="0" y="1981199"/>
            <a:ext cx="2736132" cy="2057401"/>
          </a:xfrm>
          <a:prstGeom prst="rect">
            <a:avLst/>
          </a:prstGeom>
          <a:noFill/>
          <a:ln w="9525">
            <a:noFill/>
            <a:miter lim="800000"/>
            <a:headEnd/>
            <a:tailEnd/>
          </a:ln>
          <a:effectLst/>
        </p:spPr>
      </p:pic>
      <p:pic>
        <p:nvPicPr>
          <p:cNvPr id="169990" name="Picture 6"/>
          <p:cNvPicPr>
            <a:picLocks noChangeAspect="1" noChangeArrowheads="1"/>
          </p:cNvPicPr>
          <p:nvPr/>
        </p:nvPicPr>
        <p:blipFill>
          <a:blip r:embed="rId5" cstate="print"/>
          <a:srcRect b="32000"/>
          <a:stretch>
            <a:fillRect/>
          </a:stretch>
        </p:blipFill>
        <p:spPr bwMode="auto">
          <a:xfrm>
            <a:off x="6324600" y="4419600"/>
            <a:ext cx="2017059" cy="1371600"/>
          </a:xfrm>
          <a:prstGeom prst="rect">
            <a:avLst/>
          </a:prstGeom>
          <a:noFill/>
          <a:ln w="9525">
            <a:noFill/>
            <a:miter lim="800000"/>
            <a:headEnd/>
            <a:tailEnd/>
          </a:ln>
          <a:effectLst/>
        </p:spPr>
      </p:pic>
      <p:sp>
        <p:nvSpPr>
          <p:cNvPr id="10" name="TextBox 9"/>
          <p:cNvSpPr txBox="1"/>
          <p:nvPr/>
        </p:nvSpPr>
        <p:spPr>
          <a:xfrm>
            <a:off x="6019800" y="6172200"/>
            <a:ext cx="1155573" cy="307777"/>
          </a:xfrm>
          <a:prstGeom prst="rect">
            <a:avLst/>
          </a:prstGeom>
          <a:noFill/>
        </p:spPr>
        <p:txBody>
          <a:bodyPr wrap="none" rtlCol="0">
            <a:spAutoFit/>
          </a:bodyPr>
          <a:lstStyle/>
          <a:p>
            <a:r>
              <a:rPr lang="en-US" sz="1400" dirty="0" smtClean="0"/>
              <a:t>Jan 26 2011</a:t>
            </a:r>
            <a:endParaRPr lang="en-US" sz="1400" dirty="0"/>
          </a:p>
        </p:txBody>
      </p:sp>
      <p:sp>
        <p:nvSpPr>
          <p:cNvPr id="11" name="TextBox 10"/>
          <p:cNvSpPr txBox="1"/>
          <p:nvPr/>
        </p:nvSpPr>
        <p:spPr>
          <a:xfrm>
            <a:off x="7467600" y="2057400"/>
            <a:ext cx="1268296" cy="307777"/>
          </a:xfrm>
          <a:prstGeom prst="rect">
            <a:avLst/>
          </a:prstGeom>
          <a:noFill/>
        </p:spPr>
        <p:txBody>
          <a:bodyPr wrap="square" rtlCol="0">
            <a:spAutoFit/>
          </a:bodyPr>
          <a:lstStyle/>
          <a:p>
            <a:r>
              <a:rPr lang="en-US" sz="1400" dirty="0" smtClean="0"/>
              <a:t>June 21 2008</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sz="3200" i="1" dirty="0" smtClean="0">
                <a:solidFill>
                  <a:schemeClr val="accent2"/>
                </a:solidFill>
              </a:rPr>
              <a:t>3. Creating economies-of-scale in scientific innovation</a:t>
            </a:r>
          </a:p>
        </p:txBody>
      </p:sp>
      <p:sp>
        <p:nvSpPr>
          <p:cNvPr id="3" name="Content Placeholder 2"/>
          <p:cNvSpPr>
            <a:spLocks noGrp="1"/>
          </p:cNvSpPr>
          <p:nvPr>
            <p:ph idx="1"/>
          </p:nvPr>
        </p:nvSpPr>
        <p:spPr/>
        <p:txBody>
          <a:bodyPr/>
          <a:lstStyle/>
          <a:p>
            <a:pPr lvl="3"/>
            <a:r>
              <a:rPr lang="en-US" sz="2400" dirty="0" smtClean="0">
                <a:solidFill>
                  <a:schemeClr val="bg2">
                    <a:lumMod val="75000"/>
                  </a:schemeClr>
                </a:solidFill>
              </a:rPr>
              <a:t>Diffusing econometric methods for observational data to the clinical literature (e.g., </a:t>
            </a:r>
            <a:r>
              <a:rPr lang="en-US" sz="2400" dirty="0" err="1" smtClean="0">
                <a:solidFill>
                  <a:schemeClr val="bg2">
                    <a:lumMod val="75000"/>
                  </a:schemeClr>
                </a:solidFill>
              </a:rPr>
              <a:t>Malenka</a:t>
            </a:r>
            <a:r>
              <a:rPr lang="en-US" sz="2400" dirty="0" smtClean="0">
                <a:solidFill>
                  <a:schemeClr val="bg2">
                    <a:lumMod val="75000"/>
                  </a:schemeClr>
                </a:solidFill>
              </a:rPr>
              <a:t> et al., JAMA, 2008; Xian et al., JAMA, 2011)</a:t>
            </a:r>
          </a:p>
          <a:p>
            <a:pPr lvl="3">
              <a:buNone/>
            </a:pPr>
            <a:endParaRPr lang="en-US" sz="2400" dirty="0" smtClean="0"/>
          </a:p>
          <a:p>
            <a:pPr lvl="3"/>
            <a:r>
              <a:rPr lang="en-US" sz="2400" dirty="0" smtClean="0"/>
              <a:t>Creating large collaborative research teams for “big science” in the economics of aging (e.g., health/wealth/aging)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229600" cy="1066800"/>
          </a:xfrm>
        </p:spPr>
        <p:txBody>
          <a:bodyPr/>
          <a:lstStyle/>
          <a:p>
            <a:r>
              <a:rPr lang="en-US" sz="3200" dirty="0" smtClean="0">
                <a:solidFill>
                  <a:schemeClr val="accent2"/>
                </a:solidFill>
              </a:rPr>
              <a:t>Research teams required to sort this </a:t>
            </a:r>
            <a:br>
              <a:rPr lang="en-US" sz="3200" dirty="0" smtClean="0">
                <a:solidFill>
                  <a:schemeClr val="accent2"/>
                </a:solidFill>
              </a:rPr>
            </a:br>
            <a:r>
              <a:rPr lang="en-US" sz="3200" dirty="0" smtClean="0">
                <a:solidFill>
                  <a:schemeClr val="accent2"/>
                </a:solidFill>
              </a:rPr>
              <a:t>mess out……</a:t>
            </a:r>
            <a:endParaRPr lang="en-US" sz="3200" dirty="0">
              <a:solidFill>
                <a:schemeClr val="accent2"/>
              </a:solidFill>
            </a:endParaRPr>
          </a:p>
        </p:txBody>
      </p:sp>
      <p:sp>
        <p:nvSpPr>
          <p:cNvPr id="3" name="TextBox 2"/>
          <p:cNvSpPr txBox="1"/>
          <p:nvPr/>
        </p:nvSpPr>
        <p:spPr>
          <a:xfrm>
            <a:off x="6858000" y="3657600"/>
            <a:ext cx="1371600" cy="461665"/>
          </a:xfrm>
          <a:prstGeom prst="rect">
            <a:avLst/>
          </a:prstGeom>
          <a:noFill/>
          <a:ln w="0">
            <a:solidFill>
              <a:schemeClr val="tx1"/>
            </a:solidFill>
          </a:ln>
        </p:spPr>
        <p:txBody>
          <a:bodyPr wrap="square" rtlCol="0">
            <a:spAutoFit/>
          </a:bodyPr>
          <a:lstStyle/>
          <a:p>
            <a:pPr algn="ctr"/>
            <a:r>
              <a:rPr lang="en-US" sz="2400" dirty="0" smtClean="0"/>
              <a:t>Income</a:t>
            </a:r>
            <a:endParaRPr lang="en-US" sz="2400" dirty="0"/>
          </a:p>
        </p:txBody>
      </p:sp>
      <p:sp>
        <p:nvSpPr>
          <p:cNvPr id="7" name="TextBox 6"/>
          <p:cNvSpPr txBox="1"/>
          <p:nvPr/>
        </p:nvSpPr>
        <p:spPr>
          <a:xfrm>
            <a:off x="762000" y="3505201"/>
            <a:ext cx="2209800" cy="830997"/>
          </a:xfrm>
          <a:prstGeom prst="rect">
            <a:avLst/>
          </a:prstGeom>
          <a:noFill/>
          <a:ln w="9525">
            <a:solidFill>
              <a:schemeClr val="tx1"/>
            </a:solidFill>
          </a:ln>
        </p:spPr>
        <p:txBody>
          <a:bodyPr wrap="square" rtlCol="0">
            <a:spAutoFit/>
          </a:bodyPr>
          <a:lstStyle/>
          <a:p>
            <a:pPr algn="ctr"/>
            <a:r>
              <a:rPr lang="en-US" sz="2400" dirty="0" smtClean="0"/>
              <a:t>Non-cognitive skills</a:t>
            </a:r>
            <a:endParaRPr lang="en-US" sz="2400" dirty="0"/>
          </a:p>
        </p:txBody>
      </p:sp>
      <p:sp>
        <p:nvSpPr>
          <p:cNvPr id="8" name="TextBox 7"/>
          <p:cNvSpPr txBox="1"/>
          <p:nvPr/>
        </p:nvSpPr>
        <p:spPr>
          <a:xfrm>
            <a:off x="3657600" y="2286000"/>
            <a:ext cx="1371600" cy="461665"/>
          </a:xfrm>
          <a:prstGeom prst="rect">
            <a:avLst/>
          </a:prstGeom>
          <a:noFill/>
          <a:ln w="9525">
            <a:solidFill>
              <a:schemeClr val="tx1"/>
            </a:solidFill>
          </a:ln>
        </p:spPr>
        <p:txBody>
          <a:bodyPr wrap="square" rtlCol="0">
            <a:spAutoFit/>
          </a:bodyPr>
          <a:lstStyle/>
          <a:p>
            <a:pPr algn="ctr"/>
            <a:r>
              <a:rPr lang="en-US" sz="2400" dirty="0" smtClean="0"/>
              <a:t>Wealth</a:t>
            </a:r>
            <a:endParaRPr lang="en-US" sz="2400" dirty="0"/>
          </a:p>
        </p:txBody>
      </p:sp>
      <p:sp>
        <p:nvSpPr>
          <p:cNvPr id="9" name="TextBox 8"/>
          <p:cNvSpPr txBox="1"/>
          <p:nvPr/>
        </p:nvSpPr>
        <p:spPr>
          <a:xfrm>
            <a:off x="4800600" y="2819400"/>
            <a:ext cx="2895600" cy="461665"/>
          </a:xfrm>
          <a:prstGeom prst="rect">
            <a:avLst/>
          </a:prstGeom>
          <a:noFill/>
          <a:ln w="9525">
            <a:solidFill>
              <a:schemeClr val="tx1"/>
            </a:solidFill>
          </a:ln>
        </p:spPr>
        <p:txBody>
          <a:bodyPr wrap="square" rtlCol="0">
            <a:spAutoFit/>
          </a:bodyPr>
          <a:lstStyle/>
          <a:p>
            <a:pPr algn="ctr"/>
            <a:r>
              <a:rPr lang="en-US" sz="2400" dirty="0" smtClean="0"/>
              <a:t>Retirement status</a:t>
            </a:r>
            <a:endParaRPr lang="en-US" sz="2400" dirty="0"/>
          </a:p>
        </p:txBody>
      </p:sp>
      <p:sp>
        <p:nvSpPr>
          <p:cNvPr id="10" name="TextBox 9"/>
          <p:cNvSpPr txBox="1"/>
          <p:nvPr/>
        </p:nvSpPr>
        <p:spPr>
          <a:xfrm>
            <a:off x="1371600" y="4648200"/>
            <a:ext cx="2209800" cy="461665"/>
          </a:xfrm>
          <a:prstGeom prst="rect">
            <a:avLst/>
          </a:prstGeom>
          <a:noFill/>
          <a:ln w="9525">
            <a:solidFill>
              <a:schemeClr val="tx1"/>
            </a:solidFill>
          </a:ln>
        </p:spPr>
        <p:txBody>
          <a:bodyPr wrap="square" rtlCol="0">
            <a:spAutoFit/>
          </a:bodyPr>
          <a:lstStyle/>
          <a:p>
            <a:pPr algn="ctr"/>
            <a:r>
              <a:rPr lang="en-US" sz="2400" dirty="0" smtClean="0"/>
              <a:t>Cognitive skills</a:t>
            </a:r>
            <a:endParaRPr lang="en-US" sz="2400" dirty="0"/>
          </a:p>
        </p:txBody>
      </p:sp>
      <p:sp>
        <p:nvSpPr>
          <p:cNvPr id="11" name="TextBox 10"/>
          <p:cNvSpPr txBox="1"/>
          <p:nvPr/>
        </p:nvSpPr>
        <p:spPr>
          <a:xfrm>
            <a:off x="228600" y="2362200"/>
            <a:ext cx="2209800" cy="461665"/>
          </a:xfrm>
          <a:prstGeom prst="rect">
            <a:avLst/>
          </a:prstGeom>
          <a:noFill/>
          <a:ln w="9525">
            <a:solidFill>
              <a:schemeClr val="tx1"/>
            </a:solidFill>
          </a:ln>
        </p:spPr>
        <p:txBody>
          <a:bodyPr wrap="square" rtlCol="0">
            <a:spAutoFit/>
          </a:bodyPr>
          <a:lstStyle/>
          <a:p>
            <a:pPr algn="ctr"/>
            <a:r>
              <a:rPr lang="en-US" sz="2400" dirty="0" smtClean="0"/>
              <a:t>Genotype</a:t>
            </a:r>
            <a:endParaRPr lang="en-US" sz="2400" dirty="0"/>
          </a:p>
        </p:txBody>
      </p:sp>
      <p:sp>
        <p:nvSpPr>
          <p:cNvPr id="12" name="TextBox 11"/>
          <p:cNvSpPr txBox="1"/>
          <p:nvPr/>
        </p:nvSpPr>
        <p:spPr>
          <a:xfrm>
            <a:off x="6629400" y="5029200"/>
            <a:ext cx="1822935" cy="1231106"/>
          </a:xfrm>
          <a:prstGeom prst="rect">
            <a:avLst/>
          </a:prstGeom>
          <a:noFill/>
        </p:spPr>
        <p:txBody>
          <a:bodyPr wrap="none" rtlCol="0">
            <a:spAutoFit/>
          </a:bodyPr>
          <a:lstStyle/>
          <a:p>
            <a:pPr algn="ctr"/>
            <a:r>
              <a:rPr lang="en-US" sz="2800" dirty="0" smtClean="0">
                <a:solidFill>
                  <a:schemeClr val="accent2"/>
                </a:solidFill>
              </a:rPr>
              <a:t>Health </a:t>
            </a:r>
          </a:p>
          <a:p>
            <a:pPr algn="ctr"/>
            <a:r>
              <a:rPr lang="en-US" sz="2800" dirty="0" smtClean="0">
                <a:solidFill>
                  <a:schemeClr val="accent2"/>
                </a:solidFill>
              </a:rPr>
              <a:t>Outcomes</a:t>
            </a:r>
          </a:p>
          <a:p>
            <a:endParaRPr lang="en-US" dirty="0"/>
          </a:p>
        </p:txBody>
      </p:sp>
      <p:sp>
        <p:nvSpPr>
          <p:cNvPr id="13" name="Oval 12"/>
          <p:cNvSpPr/>
          <p:nvPr/>
        </p:nvSpPr>
        <p:spPr>
          <a:xfrm>
            <a:off x="5867400" y="4800600"/>
            <a:ext cx="3276600" cy="1600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752600" y="5562600"/>
            <a:ext cx="2209800" cy="830997"/>
          </a:xfrm>
          <a:prstGeom prst="rect">
            <a:avLst/>
          </a:prstGeom>
          <a:noFill/>
          <a:ln w="9525">
            <a:solidFill>
              <a:schemeClr val="tx1"/>
            </a:solidFill>
          </a:ln>
        </p:spPr>
        <p:txBody>
          <a:bodyPr wrap="square" rtlCol="0">
            <a:spAutoFit/>
          </a:bodyPr>
          <a:lstStyle/>
          <a:p>
            <a:pPr algn="ctr"/>
            <a:r>
              <a:rPr lang="en-US" sz="2400" dirty="0" smtClean="0"/>
              <a:t>Health care quality</a:t>
            </a:r>
            <a:endParaRPr lang="en-US" sz="2400" dirty="0"/>
          </a:p>
        </p:txBody>
      </p:sp>
      <p:sp>
        <p:nvSpPr>
          <p:cNvPr id="15" name="TextBox 14"/>
          <p:cNvSpPr txBox="1"/>
          <p:nvPr/>
        </p:nvSpPr>
        <p:spPr>
          <a:xfrm>
            <a:off x="6553200" y="1371600"/>
            <a:ext cx="2590800" cy="838200"/>
          </a:xfrm>
          <a:prstGeom prst="rect">
            <a:avLst/>
          </a:prstGeom>
          <a:noFill/>
          <a:ln w="9525">
            <a:solidFill>
              <a:schemeClr val="tx1"/>
            </a:solidFill>
          </a:ln>
        </p:spPr>
        <p:txBody>
          <a:bodyPr wrap="square" rtlCol="0">
            <a:spAutoFit/>
          </a:bodyPr>
          <a:lstStyle/>
          <a:p>
            <a:pPr algn="ctr"/>
            <a:r>
              <a:rPr lang="en-US" sz="2400" dirty="0" smtClean="0">
                <a:solidFill>
                  <a:srgbClr val="0070C0"/>
                </a:solidFill>
              </a:rPr>
              <a:t>Retirement incentives</a:t>
            </a:r>
            <a:endParaRPr lang="en-US" sz="2400" dirty="0">
              <a:solidFill>
                <a:srgbClr val="0070C0"/>
              </a:solidFill>
            </a:endParaRPr>
          </a:p>
        </p:txBody>
      </p:sp>
      <p:cxnSp>
        <p:nvCxnSpPr>
          <p:cNvPr id="17" name="Straight Arrow Connector 16"/>
          <p:cNvCxnSpPr/>
          <p:nvPr/>
        </p:nvCxnSpPr>
        <p:spPr>
          <a:xfrm rot="10800000" flipV="1">
            <a:off x="6400800" y="2209800"/>
            <a:ext cx="106680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5295900" y="3543300"/>
            <a:ext cx="1371600" cy="1143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24200" y="3962400"/>
            <a:ext cx="2590800" cy="1219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438400" y="2590800"/>
            <a:ext cx="3657600" cy="2438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7391400" y="3429000"/>
            <a:ext cx="2286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2705100" y="3162300"/>
            <a:ext cx="1676400" cy="1143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7429500" y="4457700"/>
            <a:ext cx="533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581400" y="4724400"/>
            <a:ext cx="22098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124200" y="3810000"/>
            <a:ext cx="36576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514600" y="2514600"/>
            <a:ext cx="4267200" cy="1295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V="1">
            <a:off x="6172200" y="3733800"/>
            <a:ext cx="1295400" cy="68580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7581900" y="4457700"/>
            <a:ext cx="533400" cy="1588"/>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4267200" y="2895600"/>
            <a:ext cx="2514600" cy="182880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038600" y="5562600"/>
            <a:ext cx="17526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flipV="1">
            <a:off x="4038600" y="4267200"/>
            <a:ext cx="3200400" cy="152400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5181600" y="2514600"/>
            <a:ext cx="2286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2628900" y="3848100"/>
            <a:ext cx="2590800" cy="68580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H="1">
            <a:off x="2743200" y="5257800"/>
            <a:ext cx="2286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3810000" cy="2209800"/>
          </a:xfrm>
        </p:spPr>
        <p:txBody>
          <a:bodyPr/>
          <a:lstStyle/>
          <a:p>
            <a:r>
              <a:rPr lang="en-US" sz="3200" dirty="0" smtClean="0">
                <a:solidFill>
                  <a:schemeClr val="accent2"/>
                </a:solidFill>
              </a:rPr>
              <a:t>Examples of big-team translational research</a:t>
            </a:r>
            <a:endParaRPr lang="en-US" sz="3200" dirty="0">
              <a:solidFill>
                <a:schemeClr val="accent2"/>
              </a:solidFill>
            </a:endParaRPr>
          </a:p>
        </p:txBody>
      </p:sp>
      <p:pic>
        <p:nvPicPr>
          <p:cNvPr id="171012" name="Picture 4"/>
          <p:cNvPicPr>
            <a:picLocks noChangeAspect="1" noChangeArrowheads="1"/>
          </p:cNvPicPr>
          <p:nvPr/>
        </p:nvPicPr>
        <p:blipFill>
          <a:blip r:embed="rId3" cstate="print"/>
          <a:srcRect/>
          <a:stretch>
            <a:fillRect/>
          </a:stretch>
        </p:blipFill>
        <p:spPr bwMode="auto">
          <a:xfrm>
            <a:off x="0" y="2590800"/>
            <a:ext cx="5497586" cy="2614612"/>
          </a:xfrm>
          <a:prstGeom prst="rect">
            <a:avLst/>
          </a:prstGeom>
          <a:noFill/>
          <a:ln w="9525">
            <a:noFill/>
            <a:miter lim="800000"/>
            <a:headEnd/>
            <a:tailEnd/>
          </a:ln>
          <a:effectLst/>
        </p:spPr>
      </p:pic>
      <p:graphicFrame>
        <p:nvGraphicFramePr>
          <p:cNvPr id="171011" name="Object 3"/>
          <p:cNvGraphicFramePr>
            <a:graphicFrameLocks noChangeAspect="1"/>
          </p:cNvGraphicFramePr>
          <p:nvPr/>
        </p:nvGraphicFramePr>
        <p:xfrm>
          <a:off x="4117975" y="228600"/>
          <a:ext cx="5026025" cy="4038600"/>
        </p:xfrm>
        <a:graphic>
          <a:graphicData uri="http://schemas.openxmlformats.org/presentationml/2006/ole">
            <p:oleObj spid="_x0000_s171011" name="Acrobat Document" r:id="rId4" imgW="9153000" imgH="6852600" progId="AcroExch.Document.7">
              <p:embed/>
            </p:oleObj>
          </a:graphicData>
        </a:graphic>
      </p:graphicFrame>
      <p:pic>
        <p:nvPicPr>
          <p:cNvPr id="6" name="Picture 2"/>
          <p:cNvPicPr>
            <a:picLocks noChangeAspect="1" noChangeArrowheads="1"/>
          </p:cNvPicPr>
          <p:nvPr/>
        </p:nvPicPr>
        <p:blipFill>
          <a:blip r:embed="rId5" cstate="print"/>
          <a:srcRect r="15223" b="8688"/>
          <a:stretch>
            <a:fillRect/>
          </a:stretch>
        </p:blipFill>
        <p:spPr bwMode="auto">
          <a:xfrm>
            <a:off x="3835240" y="4353112"/>
            <a:ext cx="5308760" cy="2504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sz="3200" dirty="0" smtClean="0">
                <a:solidFill>
                  <a:schemeClr val="accent2"/>
                </a:solidFill>
              </a:rPr>
              <a:t>How can health economics contribute to the NIA’s goal of improving the health of elderly?</a:t>
            </a:r>
            <a:endParaRPr lang="en-US" sz="3200" dirty="0">
              <a:solidFill>
                <a:schemeClr val="accent2"/>
              </a:solidFill>
            </a:endParaRPr>
          </a:p>
        </p:txBody>
      </p:sp>
      <p:sp>
        <p:nvSpPr>
          <p:cNvPr id="4" name="Rectangle 3"/>
          <p:cNvSpPr/>
          <p:nvPr/>
        </p:nvSpPr>
        <p:spPr>
          <a:xfrm>
            <a:off x="304800" y="2590800"/>
            <a:ext cx="6629400" cy="3046988"/>
          </a:xfrm>
          <a:prstGeom prst="rect">
            <a:avLst/>
          </a:prstGeom>
        </p:spPr>
        <p:txBody>
          <a:bodyPr wrap="square">
            <a:spAutoFit/>
          </a:bodyPr>
          <a:lstStyle/>
          <a:p>
            <a:r>
              <a:rPr lang="en-US" sz="2400" dirty="0" smtClean="0"/>
              <a:t>“[T]he scientific effort to improve performance in medicine—an effort that at present gets only a miniscule of scientific budgets—can arguably save more lives in the next decade than bench science, more lives than research on the genome, stem cell therapy, cancer vaccines, and all the laboratory work we hear about in the news” (</a:t>
            </a:r>
            <a:r>
              <a:rPr lang="en-US" sz="2400" dirty="0" err="1" smtClean="0"/>
              <a:t>Atul</a:t>
            </a:r>
            <a:r>
              <a:rPr lang="en-US" sz="2400" dirty="0" smtClean="0"/>
              <a:t> </a:t>
            </a:r>
            <a:r>
              <a:rPr lang="en-US" sz="2400" dirty="0" err="1" smtClean="0"/>
              <a:t>Gawande</a:t>
            </a:r>
            <a:r>
              <a:rPr lang="en-US" sz="2400" dirty="0" smtClean="0"/>
              <a:t>, 2007)</a:t>
            </a:r>
            <a:endParaRPr lang="en-US" sz="2400" dirty="0"/>
          </a:p>
        </p:txBody>
      </p:sp>
      <p:pic>
        <p:nvPicPr>
          <p:cNvPr id="168962" name="Picture 2"/>
          <p:cNvPicPr>
            <a:picLocks noChangeAspect="1" noChangeArrowheads="1"/>
          </p:cNvPicPr>
          <p:nvPr/>
        </p:nvPicPr>
        <p:blipFill>
          <a:blip r:embed="rId2" cstate="print"/>
          <a:srcRect/>
          <a:stretch>
            <a:fillRect/>
          </a:stretch>
        </p:blipFill>
        <p:spPr bwMode="auto">
          <a:xfrm>
            <a:off x="6781800" y="3098531"/>
            <a:ext cx="2362200" cy="375946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sz="3200" i="1" dirty="0" smtClean="0">
                <a:solidFill>
                  <a:schemeClr val="accent2"/>
                </a:solidFill>
              </a:rPr>
              <a:t>1. Improving insurance markets &amp; saving Medicare/Medicaid from bankruptcy</a:t>
            </a:r>
          </a:p>
        </p:txBody>
      </p:sp>
      <p:sp>
        <p:nvSpPr>
          <p:cNvPr id="3" name="Content Placeholder 2"/>
          <p:cNvSpPr>
            <a:spLocks noGrp="1"/>
          </p:cNvSpPr>
          <p:nvPr>
            <p:ph idx="1"/>
          </p:nvPr>
        </p:nvSpPr>
        <p:spPr/>
        <p:txBody>
          <a:bodyPr/>
          <a:lstStyle/>
          <a:p>
            <a:pPr lvl="3"/>
            <a:r>
              <a:rPr lang="en-US" sz="2400" dirty="0" smtClean="0"/>
              <a:t>What are the health effects of health care insurance coverage?  A randomized trial from Oregon (Kate Baicker et al.)</a:t>
            </a:r>
          </a:p>
          <a:p>
            <a:pPr lvl="3"/>
            <a:endParaRPr lang="en-US" sz="2400" dirty="0" smtClean="0"/>
          </a:p>
        </p:txBody>
      </p:sp>
      <p:pic>
        <p:nvPicPr>
          <p:cNvPr id="7" name="Picture 4" descr="FedExFire"/>
          <p:cNvPicPr>
            <a:picLocks noChangeAspect="1" noChangeArrowheads="1"/>
          </p:cNvPicPr>
          <p:nvPr/>
        </p:nvPicPr>
        <p:blipFill>
          <a:blip r:embed="rId2" cstate="print"/>
          <a:srcRect/>
          <a:stretch>
            <a:fillRect/>
          </a:stretch>
        </p:blipFill>
        <p:spPr bwMode="auto">
          <a:xfrm>
            <a:off x="3200400" y="3581400"/>
            <a:ext cx="3352800" cy="2514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r>
              <a:rPr lang="en-US" sz="3200" i="1" dirty="0" smtClean="0">
                <a:solidFill>
                  <a:schemeClr val="accent2"/>
                </a:solidFill>
              </a:rPr>
              <a:t>1. Improving insurance markets &amp; saving Medicare/Medicaid from bankruptcy</a:t>
            </a:r>
          </a:p>
        </p:txBody>
      </p:sp>
      <p:sp>
        <p:nvSpPr>
          <p:cNvPr id="3" name="Content Placeholder 2"/>
          <p:cNvSpPr>
            <a:spLocks noGrp="1"/>
          </p:cNvSpPr>
          <p:nvPr>
            <p:ph idx="1"/>
          </p:nvPr>
        </p:nvSpPr>
        <p:spPr/>
        <p:txBody>
          <a:bodyPr/>
          <a:lstStyle/>
          <a:p>
            <a:pPr lvl="3"/>
            <a:r>
              <a:rPr lang="en-US" sz="2400" dirty="0" smtClean="0">
                <a:solidFill>
                  <a:schemeClr val="bg2">
                    <a:lumMod val="75000"/>
                  </a:schemeClr>
                </a:solidFill>
              </a:rPr>
              <a:t>What are the health effects of health care insurance coverage?  A randomized trial from Oregon (Kate Baicker et al.)</a:t>
            </a:r>
          </a:p>
          <a:p>
            <a:pPr lvl="3"/>
            <a:endParaRPr lang="en-US" sz="2400" dirty="0" smtClean="0"/>
          </a:p>
          <a:p>
            <a:pPr lvl="3"/>
            <a:r>
              <a:rPr lang="en-US" sz="2400" dirty="0" smtClean="0"/>
              <a:t>Value-based insurance design – which drugs should be free – or subsidized? (Chandra et al., Am Econ Review, 2010; Chernew et al. )</a:t>
            </a:r>
          </a:p>
          <a:p>
            <a:pPr lvl="3"/>
            <a:endParaRPr lang="en-US" sz="2400" dirty="0" smtClean="0"/>
          </a:p>
        </p:txBody>
      </p:sp>
      <p:pic>
        <p:nvPicPr>
          <p:cNvPr id="181249" name="Picture 1"/>
          <p:cNvPicPr>
            <a:picLocks noChangeAspect="1" noChangeArrowheads="1"/>
          </p:cNvPicPr>
          <p:nvPr/>
        </p:nvPicPr>
        <p:blipFill>
          <a:blip r:embed="rId2" cstate="print"/>
          <a:srcRect/>
          <a:stretch>
            <a:fillRect/>
          </a:stretch>
        </p:blipFill>
        <p:spPr bwMode="auto">
          <a:xfrm>
            <a:off x="0" y="2438401"/>
            <a:ext cx="9144000" cy="876998"/>
          </a:xfrm>
          <a:prstGeom prst="rect">
            <a:avLst/>
          </a:prstGeom>
          <a:noFill/>
          <a:ln w="9525">
            <a:noFill/>
            <a:miter lim="800000"/>
            <a:headEnd/>
            <a:tailEnd/>
          </a:ln>
          <a:effectLst/>
        </p:spPr>
      </p:pic>
      <p:sp>
        <p:nvSpPr>
          <p:cNvPr id="5" name="Oval 4"/>
          <p:cNvSpPr/>
          <p:nvPr/>
        </p:nvSpPr>
        <p:spPr>
          <a:xfrm>
            <a:off x="1447800" y="2590800"/>
            <a:ext cx="6248400" cy="9906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066800"/>
          </a:xfrm>
        </p:spPr>
        <p:txBody>
          <a:bodyPr/>
          <a:lstStyle/>
          <a:p>
            <a:r>
              <a:rPr lang="en-US" sz="3200" i="1" dirty="0" smtClean="0">
                <a:solidFill>
                  <a:schemeClr val="accent2"/>
                </a:solidFill>
              </a:rPr>
              <a:t>1. Improving insurance markets &amp; saving Medicare/Medicaid from bankruptcy</a:t>
            </a:r>
          </a:p>
        </p:txBody>
      </p:sp>
      <p:sp>
        <p:nvSpPr>
          <p:cNvPr id="3" name="Content Placeholder 2"/>
          <p:cNvSpPr>
            <a:spLocks noGrp="1"/>
          </p:cNvSpPr>
          <p:nvPr>
            <p:ph idx="1"/>
          </p:nvPr>
        </p:nvSpPr>
        <p:spPr/>
        <p:txBody>
          <a:bodyPr/>
          <a:lstStyle/>
          <a:p>
            <a:pPr lvl="3"/>
            <a:r>
              <a:rPr lang="en-US" sz="2400" dirty="0" smtClean="0">
                <a:solidFill>
                  <a:schemeClr val="bg2">
                    <a:lumMod val="75000"/>
                  </a:schemeClr>
                </a:solidFill>
              </a:rPr>
              <a:t>What are the health effects of health care insurance coverage?  A randomized trial from Oregon (Kate Baicker et al.)</a:t>
            </a:r>
          </a:p>
          <a:p>
            <a:pPr lvl="3"/>
            <a:endParaRPr lang="en-US" sz="2400" dirty="0" smtClean="0">
              <a:solidFill>
                <a:schemeClr val="bg2">
                  <a:lumMod val="75000"/>
                </a:schemeClr>
              </a:solidFill>
            </a:endParaRPr>
          </a:p>
          <a:p>
            <a:pPr lvl="3"/>
            <a:r>
              <a:rPr lang="en-US" sz="2400" dirty="0" smtClean="0">
                <a:solidFill>
                  <a:schemeClr val="bg2">
                    <a:lumMod val="75000"/>
                  </a:schemeClr>
                </a:solidFill>
              </a:rPr>
              <a:t>Value-based insurance design – which drugs should be free – or subsidized? (Chandra et al., Am Econ Review, 2010; Chernew et al. )</a:t>
            </a:r>
          </a:p>
          <a:p>
            <a:pPr lvl="3"/>
            <a:endParaRPr lang="en-US" sz="2400" dirty="0" smtClean="0"/>
          </a:p>
          <a:p>
            <a:pPr lvl="3"/>
            <a:r>
              <a:rPr lang="en-US" sz="2400" dirty="0" smtClean="0"/>
              <a:t>Developing new models of health care to “bend” the curve (Fisher, McClellan et al., </a:t>
            </a:r>
            <a:r>
              <a:rPr lang="en-US" sz="2400" dirty="0" err="1" smtClean="0"/>
              <a:t>Hlth</a:t>
            </a:r>
            <a:r>
              <a:rPr lang="en-US" sz="2400" dirty="0" smtClean="0"/>
              <a:t> </a:t>
            </a:r>
            <a:r>
              <a:rPr lang="en-US" sz="2400" dirty="0" err="1" smtClean="0"/>
              <a:t>Aff</a:t>
            </a:r>
            <a:r>
              <a:rPr lang="en-US" sz="2400" dirty="0" smtClean="0"/>
              <a:t> 2009)</a:t>
            </a:r>
          </a:p>
        </p:txBody>
      </p:sp>
      <p:pic>
        <p:nvPicPr>
          <p:cNvPr id="174082" name="Picture 2"/>
          <p:cNvPicPr>
            <a:picLocks noChangeAspect="1" noChangeArrowheads="1"/>
          </p:cNvPicPr>
          <p:nvPr/>
        </p:nvPicPr>
        <p:blipFill>
          <a:blip r:embed="rId2" cstate="print"/>
          <a:srcRect/>
          <a:stretch>
            <a:fillRect/>
          </a:stretch>
        </p:blipFill>
        <p:spPr bwMode="auto">
          <a:xfrm>
            <a:off x="1981200" y="1828800"/>
            <a:ext cx="6781800" cy="321677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sz="3200" i="1" dirty="0" smtClean="0">
                <a:solidFill>
                  <a:schemeClr val="accent2"/>
                </a:solidFill>
              </a:rPr>
              <a:t>2. New approaches to measuring gains and inefficiency in U.S. health care</a:t>
            </a:r>
          </a:p>
        </p:txBody>
      </p:sp>
      <p:sp>
        <p:nvSpPr>
          <p:cNvPr id="3" name="Content Placeholder 2"/>
          <p:cNvSpPr>
            <a:spLocks noGrp="1"/>
          </p:cNvSpPr>
          <p:nvPr>
            <p:ph idx="1"/>
          </p:nvPr>
        </p:nvSpPr>
        <p:spPr>
          <a:xfrm>
            <a:off x="152400" y="2133600"/>
            <a:ext cx="8229600" cy="4324350"/>
          </a:xfrm>
        </p:spPr>
        <p:txBody>
          <a:bodyPr/>
          <a:lstStyle/>
          <a:p>
            <a:pPr lvl="3"/>
            <a:endParaRPr lang="en-US" sz="2400" dirty="0" smtClean="0"/>
          </a:p>
          <a:p>
            <a:pPr lvl="3"/>
            <a:r>
              <a:rPr lang="en-US" sz="2400" dirty="0" smtClean="0"/>
              <a:t>Where is the effective care? (</a:t>
            </a:r>
            <a:r>
              <a:rPr lang="en-US" sz="2400" dirty="0" err="1" smtClean="0"/>
              <a:t>Lakdawalla</a:t>
            </a:r>
            <a:r>
              <a:rPr lang="en-US" sz="2400" dirty="0" smtClean="0"/>
              <a:t>, et al., J Health Econ, 2010) </a:t>
            </a:r>
          </a:p>
          <a:p>
            <a:pPr lvl="3"/>
            <a:endParaRPr lang="en-US" sz="2400" dirty="0" smtClean="0"/>
          </a:p>
        </p:txBody>
      </p:sp>
      <p:pic>
        <p:nvPicPr>
          <p:cNvPr id="175107" name="Picture 3"/>
          <p:cNvPicPr>
            <a:picLocks noChangeAspect="1" noChangeArrowheads="1"/>
          </p:cNvPicPr>
          <p:nvPr/>
        </p:nvPicPr>
        <p:blipFill>
          <a:blip r:embed="rId2" cstate="print"/>
          <a:srcRect/>
          <a:stretch>
            <a:fillRect/>
          </a:stretch>
        </p:blipFill>
        <p:spPr bwMode="auto">
          <a:xfrm>
            <a:off x="1219200" y="3581400"/>
            <a:ext cx="6526287" cy="272891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sz="3200" i="1" dirty="0" smtClean="0">
                <a:solidFill>
                  <a:schemeClr val="accent2"/>
                </a:solidFill>
              </a:rPr>
              <a:t>2. New approaches to measuring gains and inefficiency in U.S. health care</a:t>
            </a:r>
          </a:p>
        </p:txBody>
      </p:sp>
      <p:sp>
        <p:nvSpPr>
          <p:cNvPr id="3" name="Content Placeholder 2"/>
          <p:cNvSpPr>
            <a:spLocks noGrp="1"/>
          </p:cNvSpPr>
          <p:nvPr>
            <p:ph idx="1"/>
          </p:nvPr>
        </p:nvSpPr>
        <p:spPr>
          <a:xfrm>
            <a:off x="152400" y="2133600"/>
            <a:ext cx="8229600" cy="4324350"/>
          </a:xfrm>
        </p:spPr>
        <p:txBody>
          <a:bodyPr/>
          <a:lstStyle/>
          <a:p>
            <a:pPr lvl="3"/>
            <a:endParaRPr lang="en-US" sz="2400" dirty="0" smtClean="0"/>
          </a:p>
          <a:p>
            <a:pPr lvl="3"/>
            <a:r>
              <a:rPr lang="en-US" sz="2400" dirty="0" smtClean="0">
                <a:solidFill>
                  <a:schemeClr val="bg2">
                    <a:lumMod val="75000"/>
                  </a:schemeClr>
                </a:solidFill>
              </a:rPr>
              <a:t>Where is the effective care? (</a:t>
            </a:r>
            <a:r>
              <a:rPr lang="en-US" sz="2400" dirty="0" err="1" smtClean="0">
                <a:solidFill>
                  <a:schemeClr val="bg2">
                    <a:lumMod val="75000"/>
                  </a:schemeClr>
                </a:solidFill>
              </a:rPr>
              <a:t>Lakdawalla</a:t>
            </a:r>
            <a:r>
              <a:rPr lang="en-US" sz="2400" dirty="0" smtClean="0">
                <a:solidFill>
                  <a:schemeClr val="bg2">
                    <a:lumMod val="75000"/>
                  </a:schemeClr>
                </a:solidFill>
              </a:rPr>
              <a:t>, et al., J Health Econ, 2010) </a:t>
            </a:r>
          </a:p>
          <a:p>
            <a:pPr lvl="3"/>
            <a:endParaRPr lang="en-US" sz="2400" dirty="0" smtClean="0"/>
          </a:p>
          <a:p>
            <a:pPr lvl="3"/>
            <a:r>
              <a:rPr lang="en-US" sz="2400" dirty="0" smtClean="0"/>
              <a:t>Where is the ineffective care? (</a:t>
            </a:r>
            <a:r>
              <a:rPr lang="en-US" sz="2400" dirty="0" err="1" smtClean="0"/>
              <a:t>Gozalo</a:t>
            </a:r>
            <a:r>
              <a:rPr lang="en-US" sz="2400" dirty="0" smtClean="0"/>
              <a:t> et al, under review, 2011; Dartmouth Atlas, 2011)</a:t>
            </a:r>
          </a:p>
          <a:p>
            <a:pPr lvl="3"/>
            <a:endParaRPr lang="en-US" sz="2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pPr algn="ctr"/>
            <a:r>
              <a:rPr lang="en-US" sz="3200" dirty="0" smtClean="0">
                <a:solidFill>
                  <a:schemeClr val="accent2"/>
                </a:solidFill>
              </a:rPr>
              <a:t>A “misery index” for poor care in the advanced cognitively impaired (Range: 2% to 37% by state) </a:t>
            </a:r>
            <a:endParaRPr lang="en-US" sz="3200" dirty="0">
              <a:solidFill>
                <a:schemeClr val="accent2"/>
              </a:solidFill>
            </a:endParaRPr>
          </a:p>
        </p:txBody>
      </p:sp>
      <p:pic>
        <p:nvPicPr>
          <p:cNvPr id="3" name="Picture 2" descr="Revised Figure 1 NEJM May 10 2011"/>
          <p:cNvPicPr/>
          <p:nvPr/>
        </p:nvPicPr>
        <p:blipFill>
          <a:blip r:embed="rId2" cstate="print"/>
          <a:srcRect/>
          <a:stretch>
            <a:fillRect/>
          </a:stretch>
        </p:blipFill>
        <p:spPr bwMode="auto">
          <a:xfrm>
            <a:off x="990600" y="2133600"/>
            <a:ext cx="7162800" cy="4114800"/>
          </a:xfrm>
          <a:prstGeom prst="rect">
            <a:avLst/>
          </a:prstGeom>
          <a:noFill/>
          <a:ln w="9525">
            <a:noFill/>
            <a:miter lim="800000"/>
            <a:headEnd/>
            <a:tailEnd/>
          </a:ln>
        </p:spPr>
      </p:pic>
      <p:sp>
        <p:nvSpPr>
          <p:cNvPr id="4" name="TextBox 3"/>
          <p:cNvSpPr txBox="1"/>
          <p:nvPr/>
        </p:nvSpPr>
        <p:spPr>
          <a:xfrm>
            <a:off x="2052900" y="6488668"/>
            <a:ext cx="7091100" cy="369332"/>
          </a:xfrm>
          <a:prstGeom prst="rect">
            <a:avLst/>
          </a:prstGeom>
          <a:noFill/>
        </p:spPr>
        <p:txBody>
          <a:bodyPr wrap="square" rtlCol="0">
            <a:spAutoFit/>
          </a:bodyPr>
          <a:lstStyle/>
          <a:p>
            <a:r>
              <a:rPr lang="en-US" dirty="0" err="1" smtClean="0"/>
              <a:t>Gozalo</a:t>
            </a:r>
            <a:r>
              <a:rPr lang="en-US" dirty="0" smtClean="0"/>
              <a:t> et al., under second review, NEJM – not for distribution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sz="3200" i="1" dirty="0" smtClean="0">
                <a:solidFill>
                  <a:schemeClr val="accent2"/>
                </a:solidFill>
              </a:rPr>
              <a:t>2. New approaches to measuring gains and inefficiency in U.S. health care</a:t>
            </a:r>
          </a:p>
        </p:txBody>
      </p:sp>
      <p:sp>
        <p:nvSpPr>
          <p:cNvPr id="3" name="Content Placeholder 2"/>
          <p:cNvSpPr>
            <a:spLocks noGrp="1"/>
          </p:cNvSpPr>
          <p:nvPr>
            <p:ph idx="1"/>
          </p:nvPr>
        </p:nvSpPr>
        <p:spPr>
          <a:xfrm>
            <a:off x="152400" y="2133600"/>
            <a:ext cx="8229600" cy="4324350"/>
          </a:xfrm>
        </p:spPr>
        <p:txBody>
          <a:bodyPr/>
          <a:lstStyle/>
          <a:p>
            <a:pPr lvl="3"/>
            <a:endParaRPr lang="en-US" sz="2400" dirty="0" smtClean="0"/>
          </a:p>
          <a:p>
            <a:pPr lvl="3"/>
            <a:r>
              <a:rPr lang="en-US" sz="2400" dirty="0" smtClean="0">
                <a:solidFill>
                  <a:schemeClr val="bg2">
                    <a:lumMod val="75000"/>
                  </a:schemeClr>
                </a:solidFill>
              </a:rPr>
              <a:t>Where is the effective care? (</a:t>
            </a:r>
            <a:r>
              <a:rPr lang="en-US" sz="2400" dirty="0" err="1" smtClean="0">
                <a:solidFill>
                  <a:schemeClr val="bg2">
                    <a:lumMod val="75000"/>
                  </a:schemeClr>
                </a:solidFill>
              </a:rPr>
              <a:t>Lakdawall</a:t>
            </a:r>
            <a:r>
              <a:rPr lang="en-US" sz="2400" dirty="0" smtClean="0">
                <a:solidFill>
                  <a:schemeClr val="bg2">
                    <a:lumMod val="75000"/>
                  </a:schemeClr>
                </a:solidFill>
              </a:rPr>
              <a:t>, </a:t>
            </a:r>
          </a:p>
          <a:p>
            <a:pPr lvl="3"/>
            <a:r>
              <a:rPr lang="en-US" sz="2400" dirty="0" smtClean="0">
                <a:solidFill>
                  <a:schemeClr val="bg2">
                    <a:lumMod val="75000"/>
                  </a:schemeClr>
                </a:solidFill>
              </a:rPr>
              <a:t> </a:t>
            </a:r>
            <a:r>
              <a:rPr lang="en-US" sz="2400" dirty="0" err="1" smtClean="0">
                <a:solidFill>
                  <a:schemeClr val="bg2">
                    <a:lumMod val="75000"/>
                  </a:schemeClr>
                </a:solidFill>
              </a:rPr>
              <a:t>aHealth</a:t>
            </a:r>
            <a:r>
              <a:rPr lang="en-US" sz="2400" dirty="0" smtClean="0">
                <a:solidFill>
                  <a:schemeClr val="bg2">
                    <a:lumMod val="75000"/>
                  </a:schemeClr>
                </a:solidFill>
              </a:rPr>
              <a:t> Econ, 2010) </a:t>
            </a:r>
          </a:p>
          <a:p>
            <a:pPr lvl="3"/>
            <a:endParaRPr lang="en-US" sz="2400" dirty="0" smtClean="0">
              <a:solidFill>
                <a:schemeClr val="bg2">
                  <a:lumMod val="75000"/>
                </a:schemeClr>
              </a:solidFill>
            </a:endParaRPr>
          </a:p>
          <a:p>
            <a:pPr lvl="3"/>
            <a:r>
              <a:rPr lang="en-US" sz="2400" dirty="0" smtClean="0">
                <a:solidFill>
                  <a:schemeClr val="bg2">
                    <a:lumMod val="75000"/>
                  </a:schemeClr>
                </a:solidFill>
              </a:rPr>
              <a:t>Where is the ineffective care? (</a:t>
            </a:r>
            <a:r>
              <a:rPr lang="en-US" sz="2400" dirty="0" err="1" smtClean="0">
                <a:solidFill>
                  <a:schemeClr val="bg2">
                    <a:lumMod val="75000"/>
                  </a:schemeClr>
                </a:solidFill>
              </a:rPr>
              <a:t>Teno</a:t>
            </a:r>
            <a:r>
              <a:rPr lang="en-US" sz="2400" dirty="0" smtClean="0">
                <a:solidFill>
                  <a:schemeClr val="bg2">
                    <a:lumMod val="75000"/>
                  </a:schemeClr>
                </a:solidFill>
              </a:rPr>
              <a:t> et </a:t>
            </a:r>
          </a:p>
          <a:p>
            <a:pPr lvl="3"/>
            <a:r>
              <a:rPr lang="en-US" sz="2400" dirty="0" smtClean="0">
                <a:solidFill>
                  <a:schemeClr val="bg2">
                    <a:lumMod val="75000"/>
                  </a:schemeClr>
                </a:solidFill>
              </a:rPr>
              <a:t> 2010)</a:t>
            </a:r>
          </a:p>
          <a:p>
            <a:pPr lvl="3"/>
            <a:endParaRPr lang="en-US" sz="2400" dirty="0" smtClean="0"/>
          </a:p>
          <a:p>
            <a:pPr lvl="3"/>
            <a:endParaRPr lang="en-US" sz="2400" dirty="0" smtClean="0"/>
          </a:p>
          <a:p>
            <a:pPr lvl="3"/>
            <a:r>
              <a:rPr lang="en-US" sz="2400" dirty="0" smtClean="0"/>
              <a:t>Will comparative effectiveness help? (</a:t>
            </a:r>
            <a:r>
              <a:rPr lang="en-US" sz="2400" dirty="0" err="1" smtClean="0"/>
              <a:t>Perlroth</a:t>
            </a:r>
            <a:r>
              <a:rPr lang="en-US" sz="2400" dirty="0" smtClean="0"/>
              <a:t> et al., </a:t>
            </a:r>
            <a:r>
              <a:rPr lang="en-US" sz="2400" dirty="0" err="1" smtClean="0"/>
              <a:t>Demog</a:t>
            </a:r>
            <a:r>
              <a:rPr lang="en-US" sz="2400" dirty="0" smtClean="0"/>
              <a:t>, 2010; Chandra et al., JEP 2011)</a:t>
            </a:r>
          </a:p>
        </p:txBody>
      </p:sp>
      <p:pic>
        <p:nvPicPr>
          <p:cNvPr id="177159" name="Picture 7"/>
          <p:cNvPicPr>
            <a:picLocks noChangeAspect="1" noChangeArrowheads="1"/>
          </p:cNvPicPr>
          <p:nvPr/>
        </p:nvPicPr>
        <p:blipFill>
          <a:blip r:embed="rId2" cstate="print"/>
          <a:srcRect/>
          <a:stretch>
            <a:fillRect/>
          </a:stretch>
        </p:blipFill>
        <p:spPr bwMode="auto">
          <a:xfrm>
            <a:off x="1143000" y="1981201"/>
            <a:ext cx="5715000" cy="3415144"/>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13375</TotalTime>
  <Words>602</Words>
  <Application>Microsoft Office PowerPoint</Application>
  <PresentationFormat>On-screen Show (4:3)</PresentationFormat>
  <Paragraphs>66</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Urban</vt:lpstr>
      <vt:lpstr>Acrobat Document</vt:lpstr>
      <vt:lpstr>Health Economics and the National Institute on Aging</vt:lpstr>
      <vt:lpstr>How can health economics contribute to the NIA’s goal of improving the health of elderly?</vt:lpstr>
      <vt:lpstr>1. Improving insurance markets &amp; saving Medicare/Medicaid from bankruptcy</vt:lpstr>
      <vt:lpstr>1. Improving insurance markets &amp; saving Medicare/Medicaid from bankruptcy</vt:lpstr>
      <vt:lpstr>1. Improving insurance markets &amp; saving Medicare/Medicaid from bankruptcy</vt:lpstr>
      <vt:lpstr>2. New approaches to measuring gains and inefficiency in U.S. health care</vt:lpstr>
      <vt:lpstr>2. New approaches to measuring gains and inefficiency in U.S. health care</vt:lpstr>
      <vt:lpstr>A “misery index” for poor care in the advanced cognitively impaired (Range: 2% to 37% by state) </vt:lpstr>
      <vt:lpstr>2. New approaches to measuring gains and inefficiency in U.S. health care</vt:lpstr>
      <vt:lpstr>3. Creating economies-of-scale in scientific innovation</vt:lpstr>
      <vt:lpstr>Discontinuity design &amp; instrumental variables</vt:lpstr>
      <vt:lpstr>3. Creating economies-of-scale in scientific innovation</vt:lpstr>
      <vt:lpstr>Research teams required to sort this  mess out……</vt:lpstr>
      <vt:lpstr>Examples of big-team translational research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Growth and Expenditure Growth in U.S. Health Care</dc:title>
  <dc:creator>Skinner</dc:creator>
  <cp:lastModifiedBy>dhnewlon</cp:lastModifiedBy>
  <cp:revision>226</cp:revision>
  <dcterms:created xsi:type="dcterms:W3CDTF">2008-03-31T16:38:48Z</dcterms:created>
  <dcterms:modified xsi:type="dcterms:W3CDTF">2011-06-22T18:25:18Z</dcterms:modified>
</cp:coreProperties>
</file>