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8"/>
  </p:notesMasterIdLst>
  <p:handoutMasterIdLst>
    <p:handoutMasterId r:id="rId9"/>
  </p:handoutMasterIdLst>
  <p:sldIdLst>
    <p:sldId id="388" r:id="rId2"/>
    <p:sldId id="617" r:id="rId3"/>
    <p:sldId id="618" r:id="rId4"/>
    <p:sldId id="625" r:id="rId5"/>
    <p:sldId id="620" r:id="rId6"/>
    <p:sldId id="62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66FF33"/>
    <a:srgbClr val="A5A5A5"/>
    <a:srgbClr val="C9FFF1"/>
    <a:srgbClr val="FF6600"/>
    <a:srgbClr val="FFFFB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83" autoAdjust="0"/>
    <p:restoredTop sz="99139" autoAdjust="0"/>
  </p:normalViewPr>
  <p:slideViewPr>
    <p:cSldViewPr>
      <p:cViewPr>
        <p:scale>
          <a:sx n="81" d="100"/>
          <a:sy n="81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t" anchorCtr="0" compatLnSpc="1">
            <a:prstTxWarp prst="textNoShape">
              <a:avLst/>
            </a:prstTxWarp>
          </a:bodyPr>
          <a:lstStyle>
            <a:lvl1pPr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1183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t" anchorCtr="0" compatLnSpc="1">
            <a:prstTxWarp prst="textNoShape">
              <a:avLst/>
            </a:prstTxWarp>
          </a:bodyPr>
          <a:lstStyle>
            <a:lvl1pPr algn="r"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596F931-37EB-476F-A6FF-7FECDE598A5B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b" anchorCtr="0" compatLnSpc="1">
            <a:prstTxWarp prst="textNoShape">
              <a:avLst/>
            </a:prstTxWarp>
          </a:bodyPr>
          <a:lstStyle>
            <a:lvl1pPr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1183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b" anchorCtr="0" compatLnSpc="1">
            <a:prstTxWarp prst="textNoShape">
              <a:avLst/>
            </a:prstTxWarp>
          </a:bodyPr>
          <a:lstStyle>
            <a:lvl1pPr algn="r"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653BF74-A355-4070-88A8-4285AAEDE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t" anchorCtr="0" compatLnSpc="1">
            <a:prstTxWarp prst="textNoShape">
              <a:avLst/>
            </a:prstTxWarp>
          </a:bodyPr>
          <a:lstStyle>
            <a:lvl1pPr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1183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t" anchorCtr="0" compatLnSpc="1">
            <a:prstTxWarp prst="textNoShape">
              <a:avLst/>
            </a:prstTxWarp>
          </a:bodyPr>
          <a:lstStyle>
            <a:lvl1pPr algn="r"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5BA21C4-BD34-447E-A928-CF99B5653FE9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7" tIns="46223" rIns="92447" bIns="4622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59" y="4416108"/>
            <a:ext cx="5607684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b" anchorCtr="0" compatLnSpc="1">
            <a:prstTxWarp prst="textNoShape">
              <a:avLst/>
            </a:prstTxWarp>
          </a:bodyPr>
          <a:lstStyle>
            <a:lvl1pPr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1183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4" rIns="93169" bIns="46584" numCol="1" anchor="b" anchorCtr="0" compatLnSpc="1">
            <a:prstTxWarp prst="textNoShape">
              <a:avLst/>
            </a:prstTxWarp>
          </a:bodyPr>
          <a:lstStyle>
            <a:lvl1pPr algn="r" defTabSz="92213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813E9F2-393D-4CC3-A177-3E83279C5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192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D0F6-8AB0-4D03-BB89-C8E018A2CA6D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2BE-87D9-4485-A821-8F0B3779BB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071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EB76AE-A717-4458-87F6-D4657D2EF1ED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E9683-9D6B-498E-BD2F-C7CC57D3BE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10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911C8D-E3D4-4EE2-8F1C-0FC4B104FD2F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9CC72-1D77-4983-8647-D4826D2DEB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5690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7E6D7-B5DD-47B9-8646-B1257CAD5930}" type="datetimeFigureOut">
              <a:rPr lang="en-US"/>
              <a:pPr>
                <a:defRPr/>
              </a:pPr>
              <a:t>4/15/2013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6FADC-673A-40E5-9363-46CEA1C52B53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CBF520-64E7-4CDB-91FD-192C08AB5C6F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4E4EB-8EA0-4DFF-BEBE-E48580C3A1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43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910289-1B87-428B-BB54-7CABAAE086E8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865F24-3F59-41A9-A3A1-DD9D3C1BC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873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DBF2-6D05-42BE-A115-D0C516814CC2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46951-8468-4511-AF23-195EC07456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592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D26040-4E6B-4846-8A79-D7B0F9E7331C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4814AE-418D-4C63-BE50-91142B6718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668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A19F08-8951-4E76-BC40-BF24D22F1BE4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EF279A-389D-43ED-B7AD-87534C5271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046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908733-04FA-4DBE-8BC6-ABE01D72DDD7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A7F6F-B2D5-4035-8ED7-F33666F68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547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E79C01-8876-4994-99CC-44A2EDEA28D7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B0E1D-2739-4A01-87F3-F0EA71AEE0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859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AF93C-509D-4785-9C6E-B0A0776FF794}" type="datetimeFigureOut">
              <a:rPr lang="en-US" smtClean="0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56A4A-5632-40DF-9F8D-B64C60575D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12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253648-F0BF-4E5E-B63C-AB48F9216891}" type="datetimeFigureOut">
              <a:rPr lang="en-US" smtClean="0"/>
              <a:pPr>
                <a:defRPr/>
              </a:pPr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123CCF-43C8-4B7F-9519-AE37536510E8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189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pPr algn="ctr">
              <a:defRPr/>
            </a:pPr>
            <a:r>
              <a:rPr lang="en-US" sz="3600" dirty="0" smtClean="0">
                <a:solidFill>
                  <a:schemeClr val="accent2"/>
                </a:solidFill>
              </a:rPr>
              <a:t>The Contribution of Health Economics to Health in the United States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1371600" y="2819400"/>
            <a:ext cx="6477000" cy="2362200"/>
          </a:xfrm>
        </p:spPr>
        <p:txBody>
          <a:bodyPr/>
          <a:lstStyle/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24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28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r>
              <a:rPr lang="en-US" sz="2800" dirty="0" smtClean="0"/>
              <a:t>Mark McClellan, MD, PhD</a:t>
            </a:r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r>
              <a:rPr lang="en-US" sz="2800" dirty="0" smtClean="0"/>
              <a:t>Brookings Institution</a:t>
            </a:r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18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18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18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1800" dirty="0" smtClean="0"/>
          </a:p>
          <a:p>
            <a:pPr marL="109538" indent="0" algn="ctr">
              <a:lnSpc>
                <a:spcPct val="80000"/>
              </a:lnSpc>
              <a:buFont typeface="Georgia" pitchFamily="18" charset="0"/>
              <a:buNone/>
            </a:pPr>
            <a:endParaRPr lang="en-US" sz="1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Overview:</a:t>
            </a:r>
            <a:br>
              <a:rPr lang="en-US" sz="3600" dirty="0" smtClean="0">
                <a:solidFill>
                  <a:schemeClr val="accent2"/>
                </a:solidFill>
              </a:rPr>
            </a:br>
            <a:r>
              <a:rPr lang="en-US" sz="3600" dirty="0" smtClean="0">
                <a:solidFill>
                  <a:schemeClr val="accent2"/>
                </a:solidFill>
              </a:rPr>
              <a:t>Health Economics and Improving Health 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590800"/>
            <a:ext cx="6629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400" dirty="0" smtClean="0"/>
              <a:t>Improving Health-Related Behaviors</a:t>
            </a:r>
          </a:p>
          <a:p>
            <a:pPr marL="342900" indent="-342900">
              <a:buFontTx/>
              <a:buChar char="•"/>
            </a:pPr>
            <a:endParaRPr lang="en-US" sz="2400" dirty="0"/>
          </a:p>
          <a:p>
            <a:pPr marL="342900" indent="-342900">
              <a:buFontTx/>
              <a:buChar char="•"/>
            </a:pPr>
            <a:r>
              <a:rPr lang="en-US" sz="2400" dirty="0" smtClean="0"/>
              <a:t> Improving Health Care Delivery</a:t>
            </a:r>
          </a:p>
          <a:p>
            <a:pPr marL="342900" indent="-342900">
              <a:buFontTx/>
              <a:buChar char="•"/>
            </a:pPr>
            <a:endParaRPr lang="en-US" sz="2400" dirty="0"/>
          </a:p>
          <a:p>
            <a:pPr marL="342900" indent="-342900">
              <a:buFontTx/>
              <a:buChar char="•"/>
            </a:pPr>
            <a:r>
              <a:rPr lang="en-US" sz="2400" dirty="0" smtClean="0"/>
              <a:t>Understanding the Macroeconomics of Health Care and Scientific Discovery</a:t>
            </a:r>
          </a:p>
          <a:p>
            <a:pPr marL="342900" indent="-342900">
              <a:buFontTx/>
              <a:buChar char="•"/>
            </a:pPr>
            <a:endParaRPr lang="en-US" sz="2400" dirty="0"/>
          </a:p>
          <a:p>
            <a:pPr marL="342900" indent="-342900">
              <a:buFontTx/>
              <a:buChar char="•"/>
            </a:pPr>
            <a:r>
              <a:rPr lang="en-US" sz="2400" dirty="0" smtClean="0"/>
              <a:t>Creating “Big Team” Scientific Research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457200"/>
            <a:ext cx="8229600" cy="1066800"/>
          </a:xfrm>
        </p:spPr>
        <p:txBody>
          <a:bodyPr/>
          <a:lstStyle/>
          <a:p>
            <a:r>
              <a:rPr lang="en-US" sz="3200" i="1" dirty="0" smtClean="0">
                <a:solidFill>
                  <a:schemeClr val="accent2"/>
                </a:solidFill>
              </a:rPr>
              <a:t>1. Improving health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endParaRPr lang="en-US" sz="2400" dirty="0" smtClean="0"/>
          </a:p>
          <a:p>
            <a:pPr marL="1371600" lvl="3" indent="0">
              <a:buNone/>
            </a:pPr>
            <a:endParaRPr lang="en-US" sz="2400" dirty="0" smtClean="0"/>
          </a:p>
        </p:txBody>
      </p:sp>
      <p:pic>
        <p:nvPicPr>
          <p:cNvPr id="1720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054" y="1981200"/>
            <a:ext cx="8924946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YHAQUIBAMC/8QARhAAAQMDAgMDBQwGCgMAAAAAAAECAwQFEQYhBxIxE0GRFSJRYYEUIzI1NnFyc6GxssEXQlJ0k9EWM1RVhJKzwtLhYpSi/8QAGgEBAAIDAQAAAAAAAAAAAAAAAAMEAQIFBv/EADMRAAICAQIEAwUGBwAAAAAAAAABAgMEBRESITFBYXGhE1GBsdEUIiORwfAGJDIzorLh/9oADAMBAAIRAxEAPwC8QAAAAAAAAAAAAAAAAAAAAAAAAAAAAAAAAAAAAAAAAAAAAAAAAAAAAAAAAAAAAAAAAAAAAAAAAAAAAAAAAAAAAAAAAAAAAAAAAAAAAAAAAAAAAAAAAAAAAAAAAAAAAAAAAAAAAAAAAAAAAAAAAAAAAAAAAAAAAAAAAAAAAAAAAAAAAAAAAAAAAAAAAAAAAAAAAAAAAAAAAAAAAAAAAAAAAAAAAAAAAAAAAAAAAAAAoABW2vteXXTt+9w0MNG+LsWvzNG5XZXPochJ9B3uq1Bp+O4VrYmzOke1UiaqNwi7dVUq7jF8r/8ADM/Mn3CL5GQfXSfeVK5ydzi3yPQZmLTDTa7Yx2k9ufwZMKmZlPBJPK5GxxsV7nL3IiZUpmbi1fO1f2NLQJFzLyI+J6rjuz5/UnHFe6+TtKSwsdiWtckDfTy9XfZt7Sm7LY6i701yngReWhp+2dhuebfp4ZX2GMiySkowJdHwqJUSuyFut9lv+/ey4uHGsZ9Tx1kdfHBHUwK1yJC1URzF9Squ+fvQmpzxw9u6WbVVJM92IJl7CVe7ld3+xcL7DoZOhJj2OcOfUoaziRxsj7i2i1uv1IlxF1JW6YtlLVUDIHvln7NyTNVUxyqvcqegr/8AS1qD+zW3+E//AJkn43fEFB+9/wCxxT7KeV9PJO1qrHG5rXr6FdnH3KV8iycZ7JnY0jCxrcRTsgm938zo7SN5S/2CkuKo1JJG4la3ZGvRcLj1d/zKbkqXgnd+WattEjtnJ28SKvemzvy8C2i3TPjgmee1HG+zZMq107eTMOVERVVcJ6Sm7jxXu8dwqWUNPQrTNlc2JZInK5Wou2cO6lg8Qrr5I0pXTMdyyyt7GL6TtvuyvsOfIaeSdkzo25bCztH+puUTPiqEGTbKLUYs6+h4NV0JW3R3XRblsaH4gXfUGoobfWw0TIXse5Vijcjtkz3uUs8oThL8taX6qX8Kl9qSY0nKG7ZS1uiujJUa1stl+pHddagdpuwvrYWsdUOe2OFsiKrVcvXKIqLjCKVn+lrUH9mtv8J//M9PGi6rUXiltjHZZSx870T9t3/SfaQ2rsVTS6fobw/+pq5XsamOnL0X2+d4Fe62fG1F8kdfTNPxljQlfFNzfLf09FudBaXuzb5YqS4pyo6WNO0a3o16bOTxPnqa+x2OidL2ayzrG+RsfROViZc5fUmU2TdVVETqQPgnd8srbPI/4OJ4UX0dHfkvtJxquwrfKJWRSIydIpIk5l817JERHtXZcZwmHYXGOiplFuVT44JnndQxvs2TKvt28mebT2p5a+sfRXKkWlqUkWNmM4VyMR6tXO6LyuR3oVM96EmItYNNOoq51XPT0lHGyZ80FHRO5o2PexGvdzcjF3RF83Gyqq5XZElKEhTAAAAAAAAAAAAAAAKM4xfK/wDwzPzJ9wi+RcP10n3kB4xfK/8AwzPzJvwwqY6Lh/7qmXEcL5nuX1IuSlX/AH5HqM1N6TUl4fJkN4x3X3ZqKOgjdmOiiRHJn9d26/Zykz4TWdtHpRZ5mIr7g9XuRU6sTzWp83VfaU/JJJfL86SaRrJK2py573Ya3md3r3ImToWkullpKWGnhudCkcTEY1PdDOiJhO8xQ1OxzY1SMsfDrxYLz+H/AE5+1Pa32O/1lAuUSGVezXvVi7tXwwX3ou8Je9N0Vaq++KzklT0Pbsv3Z9pXHGKGgqaijulBV0sz3IsMzYpWuXbdq7L86Ho4KXfknrLPI7aRO3iT1ps77MeBip+zucezN8+LzNNje196PX5P6m043fEFB+9/7HEP4e2pL1bNR0KJl76Vjo/po5Vb9qEw43fEFB+9/wCxxp+B3xhdfqY/xKZmt8jZ/vkYxpuvR3OPVPf/ACRCNM3OSxago67dOxlRJG9MtXZyeCqdKRva9jXsVHNciKip3oc+8R7P5H1XVtY3EFQvbxfM7qnsXJa/DW8pc9JU7ppMy0mYJVcv7PRf8qoZxnwycGR63BX0V5UO/L8+hDuNd27Wto7TGu0Le2l+k7Zv2Z8TT2K09lw51BdpEws3ZwxfRbIxV+3HgR7UVwffNRVlYxFctRMqRt7+Xo1PDBbWqLY2zcKZ7e3GYYIkeqd7lkarl8VUjX4kpz9yZcn/ACdGPjrrKUd/zTfqQHhN8tqX6qX8Kl7zysggklkXDI2q5y+hE3UojhL8taX6qX8KllcVLt5N0nPGx2JaxyQN+Zd3fYi+JLjy4amyhrNLu1CFa7pfNlM3Opm1HqSadiKstbU4jb3oirhqexMF2am01FPoWS0U7UV1LAjoNt1cxM/bv4lW8L6akk1PHV19RBDDSMWVO2ka1HP6NTf58+wuzy5aMfGlD/7DP5mMeKcW5dyTWbp13V11LlDZ/T0+Zz7pC6rZNSUNc5cRsk5ZfoO2d9inSTVRzUVFyiplFOcNaUVPQalrY6OWKWme/tInRPRycrt8ZT0LlC5+G938raTpHPcqzU6dhJlcqqt6L7UwMWXDJwY16pW1V5UfJ/HmiUgAunmAAAAAAAAAAQnixc7habFS1FsqZKd61SNe+Pryq123iiE2NHrSyf0g09U0DXI2ZUR8Sr0527p49PaaWJuDS6lnCnCGRCVn9O/MhXCbUdyu10rqe6XCWoVsKPjZIqbeduqeKFoZOZ7fW3HTV4SeFHU9ZTuVrmSN9itcnoJvLxeuDqZWx2ymbOqY7RXuVqevH/ZVpyIxjtPqd7UtHttv9pjpcL29y2NZxhe12sHI1yKraeNHY7l3U9C3VbfwkgpGKqS11VJGnd5iOy78k9pEMXHUV4VUR9TXVUmVwnVV+5E+xDa63RKKqo7HE9HstcCRvcnRZXec9fFcewg423Ka7nVWPFRpxpPdx2b+C+rRrrLp6633tfJdI6dIsc6oqIiZ6dfmNp+j7VH91v8A4jf5lqcLLQls0pBK9uJqxe3fnrhdmp4Y8SX4J68WLimzlZWvW13ShWk0nt3+pz2vD/VCIq+Sn7f+bf5ms05c5LHf6OuTLewlTtG+lvRyeGTpdUOfeJNn8karqmsZywVPv8WE2w7qnsXP2Gl1CqSlEtabqcs6Uqbkua7epOuNL2y6ct0kbkcx1UjmqneisXBqeB3xhdPqY/xKam+3Zbrw0tLZHc01JWrTv33VEYqtXwVPA23A74wuv1Mf4lMqXFen++hFKl06VZW+zf8AsbjjPaPdNmp7nG3L6R/K/CfqO/kuPErjT2o5rLbLvRxq7FdB2bcdGuzhV/yq5PA6Cu9BHc7XVUM3wKiJ0a+rKbL4nMlXTyUtTLTzNxJE9WOT1ouFGSnCfEu5todkcjGdFnPhfp1+ZJ+GVo8q6spuduYaVO3f6PN6J4qha3E75DXT6Mf+ow0vBi0+5bHPcpG++VcnKxcfqN/7ybvid8hrp9GP/UYSVQ4aH4plLOyPbapBLpGSXrz9SreE3y1pfqpfwqe/jJdfdeoIbfG7MdHF5yIv67t1+zlNXwwqI6TVkdTMuI4qeZ719CIxVX7jTvdU6k1HndaivqfDmX8k+4rcX4XCu7O3KlPUXfLpGK9d/wBNz2W/ReobjRxVlHbnvglTmY7mamU9O6no/R9qj+63fxG/zL9oaWKjo4aWFMRQxtjYnqRMIffBZWJDbmziS/iLI4nwxW3x+pzfddI320Ubqy4UDoqdqojn8zVxlcJ0UlHBm8JSXqe2SuRI6xnMzP7bf5pnwLZvluju1oq7fLs2oiVmfQvcvjg5xoqiosd7in5VbUUc+Vavpau6EM4ewmpLodDGynquLZVNJS8PT1OnQeehqY62khqoFzHNG2Rq+pUyeg6J49pp7MAAGAAAAAAADX32mdVWmqjja90vZuWJGOVq8+FxhUVO809XDdqGWrW1pMsOUbFHhHoiJGm6KuV+Ft+QB7r/AKWs9/wtyo2vlamGysVWvT2p1+ZSNs4T6ea9HLLXuRF+CszcL/8AOSVUtVWw2ynlqoZJ5VcqS8jMPa3K4XlwmV+CnRO9TT0VRe6fsmuhq3RsaxXMdCjvN97Vd+qu3k2z3GkqoSe7RaqzcmqPDCbS8zb2TT1psUSstlHHCrvhP3c93zuXc8FToXTdVUS1FRbGySyvV73rK/LlVcqvUzG++zU0s/aSRP8ANRkKwMyqLjLvnTK+rY8tdJfpHupmsqHR8r0V6NanPhX8qphNl2Z39/QzwR222I1k3KTkpvd992SqJjYo2xsajWNRGtRO5EP2aS4yXNbs2Gm7ZtM6NE5mRNVqZa/Kq5d0VFRmEPhU09bT2C2NhdV9tAsSypE1HSLtumF2Xc2ISRGpvenbTfXxOutG2odEioxVc5MIvXoprZvLdLT81M+d/PJKqxqxrljTtkxhcKvwFd6T03BtwqbRRU6wzTTSoi1LonJCqYbnqqoqedy+CmGk1szaE5Vy4oPZ+B8U0LppKd1Oltb2Lno9Wdq/CuRFRF6+tfE91l03abHJLJaqNKd0qI16o9y5ROnVTXvk1BLCkjVmhfyL712Ua+ckSL6+r8oZp336oqpYnyyU8azq1r+wavI3EmFTKYVNo+9V+bJhQiuaRLLJvmnGU20/FklI/X6K09cKyWrrLaySeV3M9/O9OZfYp82TXaOrWNzalrO18xIqdrmPRZXZVyrunm4Xr39/Q+VHUahma10rZo0a9F5XxMy5MxZaq4T0yboidDLipdUaV22VPeEmvLkSOhpKegpIqSkjSKCJqNYxO5D8XO30t0opKKuiSWnlxzsVVTOFRU6etENLdKe6OqrklI+dsVTG2Nitd/VqjFXmZ6FXdPn5fWp85J74yolYxJmwMZGjUbCj1x73zK3KbqmZOq+wbLbY145KXFvz95+4dCaah5+ytjW87FY7Er92r1TqfW26N0/bK2OsobcyKojyrH87lxtjoq4PNCt2p6ONUZVIvZxI96RI+Td8nNsu2ccm3dkw2S91FdDHLFUpA18TnKrEbnCxqq7Jt1flMu6Gvs4e4meXkNNOb5+LJShkj1Z5T8uJUQUs6wRYhRyPTlVrk853LnfDuTfGURrsdd/LT1d/xTLKyd3vqNk96ROdPM3+Bs1Mv2XC7dTcrkqI9XaJ07X1ktXVWxj55ncz3c705l9OEU89NV3x3Y9slYiK5OZUpWKvNhmUVNvNyr9+ux8XuvstPNS9lURM9xrjlanw+VipyrjPVXJ1X2bGHFS6okrtsqe8JNeT2JPbqGnttHFR0cfZwRJysZzKuE9G56SKz1F5Ysj4Y61qPYqxqlOxznv5GcvOnRN+bpg2lpfclqpvd6u7JW8zEVjURq870wmOvmo1d/SZ6Gjbk931NsAAYAAAAAAAwAAMDAAAwYwhkADAwAAYwZwAAMDAABjAwZAAwYwhkAGMDBkADAwAAYwgwZABjBkAAAAAAAAAAAAAAAAAAAAAAAAAAAAAAAAAAAAAAAAAAAAAAAAAAAAAAAAAAAAAAAAAAAAAAAAAAAAAAAAAAAAAAAAAAAAAAAAAAAAAAAAAAAAAAAAAAAAAAAAAAAAAAAAAAAAAAAAAAAAAAAAAAAAAAAAAAAAAAAAAAAAAAAAAAAAAAAAAAAAAAAAAAAAAAAAAAAAAAAAAAAAAAAAAAAAAAAAAAAAAAAAAAAAAAAA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data:image/jpeg;base64,/9j/4AAQSkZJRgABAQAAAQABAAD/2wBDAAkGBwgHBgkIBwgKCgkLDRYPDQwMDRsUFRAWIB0iIiAdHx8kKDQsJCYxJx8fLT0tMTU3Ojo6Iys/RD84QzQ5Ojf/2wBDAQoKCg0MDRoPDxo3JR8lNzc3Nzc3Nzc3Nzc3Nzc3Nzc3Nzc3Nzc3Nzc3Nzc3Nzc3Nzc3Nzc3Nzc3Nzc3Nzc3Nzf/wAARCADhAOEDASIAAhEBAxEB/8QAHAABAAIDAQEBAAAAAAAAAAAAAAYHAQUIBAMC/8QARhAAAQMDAgMDBQwGCgMAAAAAAAECAwQFEQYhBxIxE0GRFSJRYYEUIzI1NnFyc6GxssEXQlJ0k9EWM1RVhJKzwtLhYpSi/8QAGgEBAAIDAQAAAAAAAAAAAAAAAAMEAQIFBv/EADMRAAICAQIEAwUGBwAAAAAAAAABAgMEBRESITFBYXGhE1GBsdEUIiORwfAGJDIzorLh/9oADAMBAAIRAxEAPwC8QAAAAAAAAAAAAAAAAAAAAAAAAAAAAAAAAAAAAAAAAAAAAAAAAAAAAAAAAAAAAAAAAAAAAAAAAAAAAAAAAAAAAAAAAAAAAAAAAAAAAAAAAAAAAAAAAAAAAAAAAAAAAAAAAAAAAAAAAAAAAAAAAAAAAAAAAAAAAAAAAAAAAAAAAAAAAAAAAAAAAAAAAAAAAAAAAAAAAAAAAAAAAAAAAAAAAAAAAAAAAAAAAAAAAAAAoABW2vteXXTt+9w0MNG+LsWvzNG5XZXPochJ9B3uq1Bp+O4VrYmzOke1UiaqNwi7dVUq7jF8r/8ADM/Mn3CL5GQfXSfeVK5ydzi3yPQZmLTDTa7Yx2k9ufwZMKmZlPBJPK5GxxsV7nL3IiZUpmbi1fO1f2NLQJFzLyI+J6rjuz5/UnHFe6+TtKSwsdiWtckDfTy9XfZt7Sm7LY6i701yngReWhp+2dhuebfp4ZX2GMiySkowJdHwqJUSuyFut9lv+/ey4uHGsZ9Tx1kdfHBHUwK1yJC1URzF9Squ+fvQmpzxw9u6WbVVJM92IJl7CVe7ld3+xcL7DoZOhJj2OcOfUoaziRxsj7i2i1uv1IlxF1JW6YtlLVUDIHvln7NyTNVUxyqvcqegr/8AS1qD+zW3+E//AJkn43fEFB+9/wCxxT7KeV9PJO1qrHG5rXr6FdnH3KV8iycZ7JnY0jCxrcRTsgm938zo7SN5S/2CkuKo1JJG4la3ZGvRcLj1d/zKbkqXgnd+WattEjtnJ28SKvemzvy8C2i3TPjgmee1HG+zZMq107eTMOVERVVcJ6Sm7jxXu8dwqWUNPQrTNlc2JZInK5Wou2cO6lg8Qrr5I0pXTMdyyyt7GL6TtvuyvsOfIaeSdkzo25bCztH+puUTPiqEGTbKLUYs6+h4NV0JW3R3XRblsaH4gXfUGoobfWw0TIXse5Vijcjtkz3uUs8oThL8taX6qX8Kl9qSY0nKG7ZS1uiujJUa1stl+pHddagdpuwvrYWsdUOe2OFsiKrVcvXKIqLjCKVn+lrUH9mtv8J//M9PGi6rUXiltjHZZSx870T9t3/SfaQ2rsVTS6fobw/+pq5XsamOnL0X2+d4Fe62fG1F8kdfTNPxljQlfFNzfLf09FudBaXuzb5YqS4pyo6WNO0a3o16bOTxPnqa+x2OidL2ayzrG+RsfROViZc5fUmU2TdVVETqQPgnd8srbPI/4OJ4UX0dHfkvtJxquwrfKJWRSIydIpIk5l817JERHtXZcZwmHYXGOiplFuVT44JnndQxvs2TKvt28mebT2p5a+sfRXKkWlqUkWNmM4VyMR6tXO6LyuR3oVM96EmItYNNOoq51XPT0lHGyZ80FHRO5o2PexGvdzcjF3RF83Gyqq5XZElKEhTAAAAAAAAAAAAAAAKM4xfK/wDwzPzJ9wi+RcP10n3kB4xfK/8AwzPzJvwwqY6Lh/7qmXEcL5nuX1IuSlX/AH5HqM1N6TUl4fJkN4x3X3ZqKOgjdmOiiRHJn9d26/Zykz4TWdtHpRZ5mIr7g9XuRU6sTzWp83VfaU/JJJfL86SaRrJK2py573Ya3md3r3ImToWkullpKWGnhudCkcTEY1PdDOiJhO8xQ1OxzY1SMsfDrxYLz+H/AE5+1Pa32O/1lAuUSGVezXvVi7tXwwX3ou8Je9N0Vaq++KzklT0Pbsv3Z9pXHGKGgqaijulBV0sz3IsMzYpWuXbdq7L86Ho4KXfknrLPI7aRO3iT1ps77MeBip+zucezN8+LzNNje196PX5P6m043fEFB+9/7HEP4e2pL1bNR0KJl76Vjo/po5Vb9qEw43fEFB+9/wCxxp+B3xhdfqY/xKZmt8jZ/vkYxpuvR3OPVPf/ACRCNM3OSxago67dOxlRJG9MtXZyeCqdKRva9jXsVHNciKip3oc+8R7P5H1XVtY3EFQvbxfM7qnsXJa/DW8pc9JU7ppMy0mYJVcv7PRf8qoZxnwycGR63BX0V5UO/L8+hDuNd27Wto7TGu0Le2l+k7Zv2Z8TT2K09lw51BdpEws3ZwxfRbIxV+3HgR7UVwffNRVlYxFctRMqRt7+Xo1PDBbWqLY2zcKZ7e3GYYIkeqd7lkarl8VUjX4kpz9yZcn/ACdGPjrrKUd/zTfqQHhN8tqX6qX8Kl7zysggklkXDI2q5y+hE3UojhL8taX6qX8KllcVLt5N0nPGx2JaxyQN+Zd3fYi+JLjy4amyhrNLu1CFa7pfNlM3Opm1HqSadiKstbU4jb3oirhqexMF2am01FPoWS0U7UV1LAjoNt1cxM/bv4lW8L6akk1PHV19RBDDSMWVO2ka1HP6NTf58+wuzy5aMfGlD/7DP5mMeKcW5dyTWbp13V11LlDZ/T0+Zz7pC6rZNSUNc5cRsk5ZfoO2d9inSTVRzUVFyiplFOcNaUVPQalrY6OWKWme/tInRPRycrt8ZT0LlC5+G938raTpHPcqzU6dhJlcqqt6L7UwMWXDJwY16pW1V5UfJ/HmiUgAunmAAAAAAAAAAQnixc7habFS1FsqZKd61SNe+Pryq123iiE2NHrSyf0g09U0DXI2ZUR8Sr0527p49PaaWJuDS6lnCnCGRCVn9O/MhXCbUdyu10rqe6XCWoVsKPjZIqbeduqeKFoZOZ7fW3HTV4SeFHU9ZTuVrmSN9itcnoJvLxeuDqZWx2ymbOqY7RXuVqevH/ZVpyIxjtPqd7UtHttv9pjpcL29y2NZxhe12sHI1yKraeNHY7l3U9C3VbfwkgpGKqS11VJGnd5iOy78k9pEMXHUV4VUR9TXVUmVwnVV+5E+xDa63RKKqo7HE9HstcCRvcnRZXec9fFcewg423Ka7nVWPFRpxpPdx2b+C+rRrrLp6633tfJdI6dIsc6oqIiZ6dfmNp+j7VH91v8A4jf5lqcLLQls0pBK9uJqxe3fnrhdmp4Y8SX4J68WLimzlZWvW13ShWk0nt3+pz2vD/VCIq+Sn7f+bf5ms05c5LHf6OuTLewlTtG+lvRyeGTpdUOfeJNn8karqmsZywVPv8WE2w7qnsXP2Gl1CqSlEtabqcs6Uqbkua7epOuNL2y6ct0kbkcx1UjmqneisXBqeB3xhdPqY/xKam+3Zbrw0tLZHc01JWrTv33VEYqtXwVPA23A74wuv1Mf4lMqXFen++hFKl06VZW+zf8AsbjjPaPdNmp7nG3L6R/K/CfqO/kuPErjT2o5rLbLvRxq7FdB2bcdGuzhV/yq5PA6Cu9BHc7XVUM3wKiJ0a+rKbL4nMlXTyUtTLTzNxJE9WOT1ouFGSnCfEu5todkcjGdFnPhfp1+ZJ+GVo8q6spuduYaVO3f6PN6J4qha3E75DXT6Mf+ow0vBi0+5bHPcpG++VcnKxcfqN/7ybvid8hrp9GP/UYSVQ4aH4plLOyPbapBLpGSXrz9SreE3y1pfqpfwqe/jJdfdeoIbfG7MdHF5yIv67t1+zlNXwwqI6TVkdTMuI4qeZ719CIxVX7jTvdU6k1HndaivqfDmX8k+4rcX4XCu7O3KlPUXfLpGK9d/wBNz2W/ReobjRxVlHbnvglTmY7mamU9O6no/R9qj+63fxG/zL9oaWKjo4aWFMRQxtjYnqRMIffBZWJDbmziS/iLI4nwxW3x+pzfddI320Ubqy4UDoqdqojn8zVxlcJ0UlHBm8JSXqe2SuRI6xnMzP7bf5pnwLZvluju1oq7fLs2oiVmfQvcvjg5xoqiosd7in5VbUUc+Vavpau6EM4ewmpLodDGynquLZVNJS8PT1OnQeehqY62khqoFzHNG2Rq+pUyeg6J49pp7MAAGAAAAAAADX32mdVWmqjja90vZuWJGOVq8+FxhUVO809XDdqGWrW1pMsOUbFHhHoiJGm6KuV+Ft+QB7r/AKWs9/wtyo2vlamGysVWvT2p1+ZSNs4T6ea9HLLXuRF+CszcL/8AOSVUtVWw2ynlqoZJ5VcqS8jMPa3K4XlwmV+CnRO9TT0VRe6fsmuhq3RsaxXMdCjvN97Vd+qu3k2z3GkqoSe7RaqzcmqPDCbS8zb2TT1psUSstlHHCrvhP3c93zuXc8FToXTdVUS1FRbGySyvV73rK/LlVcqvUzG++zU0s/aSRP8ANRkKwMyqLjLvnTK+rY8tdJfpHupmsqHR8r0V6NanPhX8qphNl2Z39/QzwR222I1k3KTkpvd992SqJjYo2xsajWNRGtRO5EP2aS4yXNbs2Gm7ZtM6NE5mRNVqZa/Kq5d0VFRmEPhU09bT2C2NhdV9tAsSypE1HSLtumF2Xc2ISRGpvenbTfXxOutG2odEioxVc5MIvXoprZvLdLT81M+d/PJKqxqxrljTtkxhcKvwFd6T03BtwqbRRU6wzTTSoi1LonJCqYbnqqoqedy+CmGk1szaE5Vy4oPZ+B8U0LppKd1Oltb2Lno9Wdq/CuRFRF6+tfE91l03abHJLJaqNKd0qI16o9y5ROnVTXvk1BLCkjVmhfyL712Ua+ckSL6+r8oZp336oqpYnyyU8azq1r+wavI3EmFTKYVNo+9V+bJhQiuaRLLJvmnGU20/FklI/X6K09cKyWrrLaySeV3M9/O9OZfYp82TXaOrWNzalrO18xIqdrmPRZXZVyrunm4Xr39/Q+VHUahma10rZo0a9F5XxMy5MxZaq4T0yboidDLipdUaV22VPeEmvLkSOhpKegpIqSkjSKCJqNYxO5D8XO30t0opKKuiSWnlxzsVVTOFRU6etENLdKe6OqrklI+dsVTG2Nitd/VqjFXmZ6FXdPn5fWp85J74yolYxJmwMZGjUbCj1x73zK3KbqmZOq+wbLbY145KXFvz95+4dCaah5+ytjW87FY7Er92r1TqfW26N0/bK2OsobcyKojyrH87lxtjoq4PNCt2p6ONUZVIvZxI96RI+Td8nNsu2ccm3dkw2S91FdDHLFUpA18TnKrEbnCxqq7Jt1flMu6Gvs4e4meXkNNOb5+LJShkj1Z5T8uJUQUs6wRYhRyPTlVrk853LnfDuTfGURrsdd/LT1d/xTLKyd3vqNk96ROdPM3+Bs1Mv2XC7dTcrkqI9XaJ07X1ktXVWxj55ncz3c705l9OEU89NV3x3Y9slYiK5OZUpWKvNhmUVNvNyr9+ux8XuvstPNS9lURM9xrjlanw+VipyrjPVXJ1X2bGHFS6okrtsqe8JNeT2JPbqGnttHFR0cfZwRJysZzKuE9G56SKz1F5Ysj4Y61qPYqxqlOxznv5GcvOnRN+bpg2lpfclqpvd6u7JW8zEVjURq870wmOvmo1d/SZ6Gjbk931NsAAYAAAAAAAwAAMDAAAwYwhkADAwAAYwZwAAMDAABjAwZAAwYwhkAGMDBkADAwAAYwgwZABjBkAAAAAAAAAAAAAAAAAAAAAAAAAAAAAAAAAAAAAAAAAAAAAAAAAAAAAAAAAAAAAAAAAAAAAAAAAAAAAAAAAAAAAAAAAAAAAAAAAAAAAAAAAAAAAAAAAAAAAAAAAAAAAAAAAAAAAAAAAAAAAAAAAAAAAAAAAAAAAAAAAAAAAAAAAAAAAAAAAAAAAAAAAAAAAAAAAAAAAAAAAAAAAAAAAAAAAAAAAAAAAAAAAAAAAAAAA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2040" name="Picture 8" descr="http://thehealthcareblog.com/files/2012/06/jama-logo_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496" b="29504"/>
          <a:stretch/>
        </p:blipFill>
        <p:spPr bwMode="auto">
          <a:xfrm>
            <a:off x="26504" y="5303520"/>
            <a:ext cx="3048000" cy="118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84922" y="381000"/>
            <a:ext cx="9448800" cy="838200"/>
          </a:xfrm>
        </p:spPr>
        <p:txBody>
          <a:bodyPr/>
          <a:lstStyle/>
          <a:p>
            <a:pPr algn="ctr"/>
            <a:r>
              <a:rPr lang="en-US" sz="3200" i="1" dirty="0" smtClean="0">
                <a:solidFill>
                  <a:schemeClr val="accent2"/>
                </a:solidFill>
              </a:rPr>
              <a:t>2. Improving health care delivery</a:t>
            </a:r>
            <a:endParaRPr lang="en-US" sz="3200" i="1" dirty="0">
              <a:solidFill>
                <a:schemeClr val="accent2"/>
              </a:solidFill>
            </a:endParaRPr>
          </a:p>
        </p:txBody>
      </p:sp>
      <p:pic>
        <p:nvPicPr>
          <p:cNvPr id="169987" name="Picture 3"/>
          <p:cNvPicPr>
            <a:picLocks noChangeAspect="1" noChangeArrowheads="1"/>
          </p:cNvPicPr>
          <p:nvPr/>
        </p:nvPicPr>
        <p:blipFill>
          <a:blip r:embed="rId2" cstate="print"/>
          <a:srcRect b="17419"/>
          <a:stretch>
            <a:fillRect/>
          </a:stretch>
        </p:blipFill>
        <p:spPr bwMode="auto">
          <a:xfrm>
            <a:off x="8794" y="1828800"/>
            <a:ext cx="628065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9990" name="Picture 6"/>
          <p:cNvPicPr>
            <a:picLocks noChangeAspect="1" noChangeArrowheads="1"/>
          </p:cNvPicPr>
          <p:nvPr/>
        </p:nvPicPr>
        <p:blipFill>
          <a:blip r:embed="rId3" cstate="print"/>
          <a:srcRect b="32000"/>
          <a:stretch>
            <a:fillRect/>
          </a:stretch>
        </p:blipFill>
        <p:spPr bwMode="auto">
          <a:xfrm>
            <a:off x="6096000" y="1905000"/>
            <a:ext cx="201705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172200" y="3886200"/>
            <a:ext cx="1155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Jan 26 2011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58870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3200" i="1" dirty="0" smtClean="0">
                <a:solidFill>
                  <a:schemeClr val="accent2"/>
                </a:solidFill>
              </a:rPr>
              <a:t>3. </a:t>
            </a:r>
            <a:r>
              <a:rPr lang="en-US" sz="3200" i="1" dirty="0">
                <a:solidFill>
                  <a:schemeClr val="accent2"/>
                </a:solidFill>
              </a:rPr>
              <a:t>Understanding the macroeconomics of healthcare and scientific discovery</a:t>
            </a:r>
            <a:endParaRPr lang="en-US" sz="3200" i="1" dirty="0" smtClean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229600" cy="4324350"/>
          </a:xfrm>
        </p:spPr>
        <p:txBody>
          <a:bodyPr/>
          <a:lstStyle/>
          <a:p>
            <a:pPr marL="1371600" lvl="3" indent="0">
              <a:buNone/>
            </a:pPr>
            <a:r>
              <a:rPr lang="en-US" sz="2400" dirty="0" smtClean="0"/>
              <a:t> </a:t>
            </a:r>
          </a:p>
          <a:p>
            <a:pPr lvl="3"/>
            <a:endParaRPr lang="en-US" sz="2400" dirty="0" smtClean="0"/>
          </a:p>
        </p:txBody>
      </p:sp>
      <p:pic>
        <p:nvPicPr>
          <p:cNvPr id="1751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033" y="4077054"/>
            <a:ext cx="6133455" cy="2564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305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0701" y="1714854"/>
            <a:ext cx="603673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02169" y="5036214"/>
            <a:ext cx="2941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Lakdawalla</a:t>
            </a:r>
            <a:r>
              <a:rPr lang="en-US" dirty="0" smtClean="0"/>
              <a:t> et al., </a:t>
            </a:r>
            <a:r>
              <a:rPr lang="en-US" i="1" dirty="0" smtClean="0"/>
              <a:t>Journal </a:t>
            </a:r>
          </a:p>
          <a:p>
            <a:r>
              <a:rPr lang="en-US" i="1" dirty="0" smtClean="0"/>
              <a:t>of Health Economics</a:t>
            </a:r>
            <a:r>
              <a:rPr lang="en-US" dirty="0" smtClean="0"/>
              <a:t>, 2010</a:t>
            </a:r>
            <a:endParaRPr lang="en-US" dirty="0"/>
          </a:p>
        </p:txBody>
      </p:sp>
      <p:pic>
        <p:nvPicPr>
          <p:cNvPr id="173060" name="Picture 4" descr="http://photofiller.nejm.org/images/nejm_name_v2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32638"/>
            <a:ext cx="2858083" cy="56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7614"/>
            <a:ext cx="8229600" cy="1219200"/>
          </a:xfrm>
        </p:spPr>
        <p:txBody>
          <a:bodyPr/>
          <a:lstStyle/>
          <a:p>
            <a:r>
              <a:rPr lang="en-US" sz="3200" i="1" dirty="0" smtClean="0">
                <a:solidFill>
                  <a:schemeClr val="accent2"/>
                </a:solidFill>
              </a:rPr>
              <a:t>4. Creating “big team” translational research</a:t>
            </a:r>
            <a:endParaRPr lang="en-US" sz="3200" i="1" dirty="0">
              <a:solidFill>
                <a:schemeClr val="accent2"/>
              </a:solidFill>
            </a:endParaRPr>
          </a:p>
        </p:txBody>
      </p:sp>
      <p:pic>
        <p:nvPicPr>
          <p:cNvPr id="1710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0188"/>
            <a:ext cx="5497586" cy="261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13453</TotalTime>
  <Words>89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Contribution of Health Economics to Health in the United States</vt:lpstr>
      <vt:lpstr>Overview: Health Economics and Improving Health </vt:lpstr>
      <vt:lpstr>1. Improving health behaviors</vt:lpstr>
      <vt:lpstr>2. Improving health care delivery</vt:lpstr>
      <vt:lpstr>3. Understanding the macroeconomics of healthcare and scientific discovery</vt:lpstr>
      <vt:lpstr>4. Creating “big team” translational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Growth and Expenditure Growth in U.S. Health Care</dc:title>
  <dc:creator>Skinner</dc:creator>
  <cp:lastModifiedBy>dhnewlon</cp:lastModifiedBy>
  <cp:revision>232</cp:revision>
  <cp:lastPrinted>2013-04-12T13:01:50Z</cp:lastPrinted>
  <dcterms:created xsi:type="dcterms:W3CDTF">2008-03-31T16:38:48Z</dcterms:created>
  <dcterms:modified xsi:type="dcterms:W3CDTF">2013-04-15T12:16:12Z</dcterms:modified>
</cp:coreProperties>
</file>