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314" r:id="rId3"/>
    <p:sldId id="349" r:id="rId4"/>
    <p:sldId id="371" r:id="rId5"/>
    <p:sldId id="373" r:id="rId6"/>
    <p:sldId id="395" r:id="rId7"/>
    <p:sldId id="396" r:id="rId8"/>
    <p:sldId id="397" r:id="rId9"/>
    <p:sldId id="398" r:id="rId10"/>
    <p:sldId id="399" r:id="rId11"/>
    <p:sldId id="400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8" autoAdjust="0"/>
    <p:restoredTop sz="94660"/>
  </p:normalViewPr>
  <p:slideViewPr>
    <p:cSldViewPr>
      <p:cViewPr varScale="1">
        <p:scale>
          <a:sx n="40" d="100"/>
          <a:sy n="40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718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B0D72-5692-410C-9B7C-DF43E54E2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77090-CFCB-4CD3-94F1-E9E776147E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E74C8-BC48-4BAD-8625-17C27647D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762B9-436C-47BC-9C88-F59785F64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B8B25-1DA1-41A3-8E44-AA7AF012F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3842A-F293-40C1-8749-39C0F6475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3C6B7-5B43-4DB6-9F78-E994176CA2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0B8C9-2521-479F-8E2C-EB8F644BC7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6C14A-5596-4B29-94A0-6E3CC85CB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1A9B4-630D-4249-A3E2-C94CA5C3B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4BDD1-C079-45F9-A8F3-03F55BB92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98D5B7BC-7860-4657-994A-8C8EEFDBB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6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1800" y="1600200"/>
            <a:ext cx="5943600" cy="2667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Contributions of Economists and Economics to Study of Aging</a:t>
            </a:r>
            <a:endParaRPr lang="en-US" sz="34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800600"/>
            <a:ext cx="6019800" cy="144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000" dirty="0" smtClean="0"/>
              <a:t>Robert A. Moffitt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dirty="0" smtClean="0"/>
              <a:t>Johns Hopkins University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dirty="0" smtClean="0"/>
              <a:t>May 18, 2011</a:t>
            </a:r>
          </a:p>
          <a:p>
            <a:pPr eaLnBrk="1" hangingPunct="1">
              <a:lnSpc>
                <a:spcPct val="80000"/>
              </a:lnSpc>
            </a:pPr>
            <a:endParaRPr lang="en-US" sz="30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19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VI. Openness to Exploration of New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r>
              <a:rPr lang="en-US" dirty="0" smtClean="0"/>
              <a:t>Behavioral economics; study of cognition; </a:t>
            </a:r>
            <a:r>
              <a:rPr lang="en-US" dirty="0" err="1" smtClean="0"/>
              <a:t>neuroeconomics</a:t>
            </a:r>
            <a:r>
              <a:rPr lang="en-US" dirty="0" smtClean="0"/>
              <a:t>; incorporation of other aspects of psychology; subjective well-being</a:t>
            </a:r>
          </a:p>
          <a:p>
            <a:r>
              <a:rPr lang="en-US" dirty="0" smtClean="0"/>
              <a:t>But, in every case, put into the economists’ organizing framework, the “model” which allows the complex relationships to be given coherence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029200"/>
          </a:xfrm>
        </p:spPr>
        <p:txBody>
          <a:bodyPr/>
          <a:lstStyle/>
          <a:p>
            <a:r>
              <a:rPr lang="en-US" dirty="0" smtClean="0"/>
              <a:t>Now on </a:t>
            </a:r>
            <a:r>
              <a:rPr lang="en-US" smtClean="0"/>
              <a:t>to examples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dirty="0" smtClean="0">
                <a:solidFill>
                  <a:srgbClr val="FF0000"/>
                </a:solidFill>
              </a:rPr>
              <a:t>Sponsorship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This meeting: sponsored by the American Economic Association, Committee on Government Relations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Dan </a:t>
            </a:r>
            <a:r>
              <a:rPr lang="en-US" sz="3000" dirty="0" err="1" smtClean="0"/>
              <a:t>Newlon</a:t>
            </a:r>
            <a:r>
              <a:rPr lang="en-US" sz="3000" dirty="0" smtClean="0"/>
              <a:t>: DC Director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Two of us are members (me, Skinner)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Purpose: to review samples of research conducted by economists on aging and to emphasize the importance of NIA support to the many major contributions of economics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Me: I am an observer, not a participant</a:t>
            </a:r>
          </a:p>
          <a:p>
            <a:pPr eaLnBrk="1" hangingPunct="1">
              <a:lnSpc>
                <a:spcPct val="90000"/>
              </a:lnSpc>
            </a:pPr>
            <a:endParaRPr lang="en-US" sz="3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953000"/>
          </a:xfrm>
        </p:spPr>
        <p:txBody>
          <a:bodyPr/>
          <a:lstStyle/>
          <a:p>
            <a:r>
              <a:rPr lang="en-US" dirty="0" smtClean="0"/>
              <a:t>Economics of Aging is now a major subfield within economics</a:t>
            </a:r>
          </a:p>
          <a:p>
            <a:r>
              <a:rPr lang="en-US" dirty="0" smtClean="0"/>
              <a:t>Dozens, perhaps hundreds, of senior as well as junior researchers and new Ph.D. dissertations in the area</a:t>
            </a:r>
          </a:p>
          <a:p>
            <a:r>
              <a:rPr lang="en-US" dirty="0" smtClean="0"/>
              <a:t>Many different topics (see below), aided by new data</a:t>
            </a:r>
          </a:p>
          <a:p>
            <a:r>
              <a:rPr lang="en-US" dirty="0" smtClean="0"/>
              <a:t>BSR support has been a major contributor to this development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19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Economics Contributions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marL="571500" indent="-571500">
              <a:buFont typeface="Wingdings" pitchFamily="2" charset="2"/>
              <a:buAutoNum type="romanUcPeriod"/>
            </a:pPr>
            <a:r>
              <a:rPr lang="en-US" dirty="0" smtClean="0"/>
              <a:t>Specific research areas and topics</a:t>
            </a:r>
          </a:p>
          <a:p>
            <a:pPr marL="571500" indent="-571500">
              <a:buFont typeface="Wingdings" pitchFamily="2" charset="2"/>
              <a:buAutoNum type="romanUcPeriod"/>
            </a:pPr>
            <a:r>
              <a:rPr lang="en-US" dirty="0" smtClean="0"/>
              <a:t>An organizing framework</a:t>
            </a:r>
          </a:p>
          <a:p>
            <a:pPr marL="571500" indent="-571500">
              <a:buFont typeface="Wingdings" pitchFamily="2" charset="2"/>
              <a:buAutoNum type="romanUcPeriod"/>
            </a:pPr>
            <a:r>
              <a:rPr lang="en-US" dirty="0" smtClean="0"/>
              <a:t>Careful attention to causality</a:t>
            </a:r>
          </a:p>
          <a:p>
            <a:pPr marL="571500" indent="-571500">
              <a:buFont typeface="Wingdings" pitchFamily="2" charset="2"/>
              <a:buAutoNum type="romanUcPeriod"/>
            </a:pPr>
            <a:r>
              <a:rPr lang="en-US" dirty="0" smtClean="0"/>
              <a:t>Policy focus</a:t>
            </a:r>
          </a:p>
          <a:p>
            <a:pPr marL="571500" indent="-571500">
              <a:buFont typeface="Wingdings" pitchFamily="2" charset="2"/>
              <a:buAutoNum type="romanUcPeriod"/>
            </a:pPr>
            <a:r>
              <a:rPr lang="en-US" dirty="0" smtClean="0"/>
              <a:t>Data Collection</a:t>
            </a:r>
          </a:p>
          <a:p>
            <a:pPr marL="571500" indent="-571500">
              <a:buFont typeface="Wingdings" pitchFamily="2" charset="2"/>
              <a:buAutoNum type="romanUcPeriod"/>
            </a:pPr>
            <a:r>
              <a:rPr lang="en-US" dirty="0" smtClean="0"/>
              <a:t>Exploration of new areas: behavioral economics, cognition, psychology, </a:t>
            </a:r>
            <a:r>
              <a:rPr lang="en-US" dirty="0" err="1" smtClean="0"/>
              <a:t>neuroeconomics</a:t>
            </a:r>
            <a:r>
              <a:rPr lang="en-US" dirty="0" smtClean="0"/>
              <a:t>, biomarkers/genomics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I. Specific Research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r>
              <a:rPr lang="en-US" dirty="0" smtClean="0"/>
              <a:t>Health economics:  functioning of the health care system, design and effects of health insurance and financing, comparative effectiveness, technology diffusion, cost analysis and projections</a:t>
            </a:r>
          </a:p>
          <a:p>
            <a:r>
              <a:rPr lang="en-US" dirty="0" smtClean="0"/>
              <a:t>Retirement economics:  causes and effects; health-employment nexus and relationship; retirement date, savings, wealth accumulation and assets</a:t>
            </a:r>
          </a:p>
          <a:p>
            <a:r>
              <a:rPr lang="en-US" dirty="0" smtClean="0"/>
              <a:t>Population Aging (Ron Lee)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II. Organizing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Economics has a very general model of behavior that allows economic considerations, health factors, and psychology into a coherent whole with explicit causal directions</a:t>
            </a:r>
          </a:p>
          <a:p>
            <a:r>
              <a:rPr lang="en-US" dirty="0" smtClean="0"/>
              <a:t>The model does not require “rational man”</a:t>
            </a:r>
          </a:p>
          <a:p>
            <a:r>
              <a:rPr lang="en-US" dirty="0" smtClean="0"/>
              <a:t>Is an integrative model</a:t>
            </a:r>
          </a:p>
          <a:p>
            <a:r>
              <a:rPr lang="en-US" dirty="0" smtClean="0"/>
              <a:t>Other approaches and disciplines do not have the same comprehensiveness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III. Careful Attention to Causality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r>
              <a:rPr lang="en-US" dirty="0" smtClean="0"/>
              <a:t>While there are many questions that can, and have been, tested with randomized trials (Newhouse: Rand Health Insurance Experiment; default experiments), most economics research must be observational</a:t>
            </a:r>
          </a:p>
          <a:p>
            <a:r>
              <a:rPr lang="en-US" dirty="0" smtClean="0"/>
              <a:t>Economists have paid more attention to careful modeling of causality than any other observational discipline (Ex: Cutler work on effectiveness of heart attack revascularization; distance to hospital)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IV. Policy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/>
          <a:lstStyle/>
          <a:p>
            <a:r>
              <a:rPr lang="en-US" dirty="0" smtClean="0"/>
              <a:t>Much if not most economics has a direct </a:t>
            </a:r>
            <a:r>
              <a:rPr lang="en-US" smtClean="0"/>
              <a:t>policy focus</a:t>
            </a:r>
            <a:endParaRPr lang="en-US" dirty="0" smtClean="0"/>
          </a:p>
          <a:p>
            <a:r>
              <a:rPr lang="en-US" dirty="0" smtClean="0"/>
              <a:t>Huge literature on the effect of the Social Security retirement program</a:t>
            </a:r>
          </a:p>
          <a:p>
            <a:r>
              <a:rPr lang="en-US" dirty="0" smtClean="0"/>
              <a:t>Similarly large literatures on the effects of Medicare (incl. Part D) Medicaid on various outcomes, including health outcomes (not just retirement); SSDI as well (</a:t>
            </a:r>
            <a:r>
              <a:rPr lang="en-US" dirty="0" err="1" smtClean="0"/>
              <a:t>Autor</a:t>
            </a:r>
            <a:r>
              <a:rPr lang="en-US" dirty="0" smtClean="0"/>
              <a:t>-Duggan)</a:t>
            </a:r>
          </a:p>
          <a:p>
            <a:r>
              <a:rPr lang="en-US" dirty="0" smtClean="0"/>
              <a:t>Health care reform, health insurance reform: major literatures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V. Leaders in Major Data Collection Efforts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HRS the leading example</a:t>
            </a:r>
          </a:p>
          <a:p>
            <a:r>
              <a:rPr lang="en-US" dirty="0" smtClean="0"/>
              <a:t>Hugely influential study of retirement but also health assessments, disability; now </a:t>
            </a:r>
            <a:r>
              <a:rPr lang="en-US" dirty="0" err="1" smtClean="0"/>
              <a:t>biomeasures</a:t>
            </a:r>
            <a:r>
              <a:rPr lang="en-US" dirty="0" smtClean="0"/>
              <a:t> and genomics</a:t>
            </a:r>
          </a:p>
          <a:p>
            <a:r>
              <a:rPr lang="en-US" dirty="0" smtClean="0"/>
              <a:t>Extended to large number of other countries</a:t>
            </a:r>
          </a:p>
          <a:p>
            <a:r>
              <a:rPr lang="en-US" dirty="0" smtClean="0"/>
              <a:t>PSID supplements on health status, disability; linkages to Medicare claims data and cause-of-death data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1116</TotalTime>
  <Words>531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Pixel</vt:lpstr>
      <vt:lpstr>Contributions of Economists and Economics to Study of Aging</vt:lpstr>
      <vt:lpstr>Sponsorship</vt:lpstr>
      <vt:lpstr>Slide 3</vt:lpstr>
      <vt:lpstr>Economics Contributions</vt:lpstr>
      <vt:lpstr>I. Specific Research Areas</vt:lpstr>
      <vt:lpstr>II. Organizing Framework</vt:lpstr>
      <vt:lpstr>III. Careful Attention to Causality </vt:lpstr>
      <vt:lpstr>IV. Policy Focus</vt:lpstr>
      <vt:lpstr>V. Leaders in Major Data Collection Efforts</vt:lpstr>
      <vt:lpstr>VI. Openness to Exploration of New Approaches</vt:lpstr>
      <vt:lpstr>Slide 11</vt:lpstr>
    </vt:vector>
  </TitlesOfParts>
  <Company>Johns Hopkins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moffitt</dc:creator>
  <cp:lastModifiedBy>dhnewlon</cp:lastModifiedBy>
  <cp:revision>136</cp:revision>
  <dcterms:created xsi:type="dcterms:W3CDTF">2007-06-08T10:17:14Z</dcterms:created>
  <dcterms:modified xsi:type="dcterms:W3CDTF">2011-06-22T18:39:57Z</dcterms:modified>
</cp:coreProperties>
</file>